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1"/>
  </p:notesMasterIdLst>
  <p:sldIdLst>
    <p:sldId id="257" r:id="rId2"/>
    <p:sldId id="350" r:id="rId3"/>
    <p:sldId id="379" r:id="rId4"/>
    <p:sldId id="355" r:id="rId5"/>
    <p:sldId id="352" r:id="rId6"/>
    <p:sldId id="353" r:id="rId7"/>
    <p:sldId id="281" r:id="rId8"/>
    <p:sldId id="279" r:id="rId9"/>
    <p:sldId id="282" r:id="rId10"/>
    <p:sldId id="283" r:id="rId11"/>
    <p:sldId id="361" r:id="rId12"/>
    <p:sldId id="285" r:id="rId13"/>
    <p:sldId id="284" r:id="rId14"/>
    <p:sldId id="286" r:id="rId15"/>
    <p:sldId id="287" r:id="rId16"/>
    <p:sldId id="288" r:id="rId17"/>
    <p:sldId id="354" r:id="rId18"/>
    <p:sldId id="289" r:id="rId19"/>
    <p:sldId id="293" r:id="rId20"/>
    <p:sldId id="294" r:id="rId21"/>
    <p:sldId id="290" r:id="rId22"/>
    <p:sldId id="373" r:id="rId23"/>
    <p:sldId id="297" r:id="rId24"/>
    <p:sldId id="356" r:id="rId25"/>
    <p:sldId id="291" r:id="rId26"/>
    <p:sldId id="296" r:id="rId27"/>
    <p:sldId id="357" r:id="rId28"/>
    <p:sldId id="315" r:id="rId29"/>
    <p:sldId id="301" r:id="rId30"/>
    <p:sldId id="316" r:id="rId31"/>
    <p:sldId id="381" r:id="rId32"/>
    <p:sldId id="342" r:id="rId33"/>
    <p:sldId id="362" r:id="rId34"/>
    <p:sldId id="303" r:id="rId35"/>
    <p:sldId id="305" r:id="rId36"/>
    <p:sldId id="309" r:id="rId37"/>
    <p:sldId id="310" r:id="rId38"/>
    <p:sldId id="312" r:id="rId39"/>
    <p:sldId id="313" r:id="rId40"/>
    <p:sldId id="314" r:id="rId41"/>
    <p:sldId id="378" r:id="rId42"/>
    <p:sldId id="306" r:id="rId43"/>
    <p:sldId id="374" r:id="rId44"/>
    <p:sldId id="307" r:id="rId45"/>
    <p:sldId id="375" r:id="rId46"/>
    <p:sldId id="317" r:id="rId47"/>
    <p:sldId id="318" r:id="rId48"/>
    <p:sldId id="360" r:id="rId49"/>
    <p:sldId id="319" r:id="rId50"/>
    <p:sldId id="320" r:id="rId51"/>
    <p:sldId id="330" r:id="rId52"/>
    <p:sldId id="331" r:id="rId53"/>
    <p:sldId id="369" r:id="rId54"/>
    <p:sldId id="366" r:id="rId55"/>
    <p:sldId id="376" r:id="rId56"/>
    <p:sldId id="322" r:id="rId57"/>
    <p:sldId id="323" r:id="rId58"/>
    <p:sldId id="326" r:id="rId59"/>
    <p:sldId id="325" r:id="rId60"/>
    <p:sldId id="329" r:id="rId61"/>
    <p:sldId id="332" r:id="rId62"/>
    <p:sldId id="334" r:id="rId63"/>
    <p:sldId id="333" r:id="rId64"/>
    <p:sldId id="336" r:id="rId65"/>
    <p:sldId id="337" r:id="rId66"/>
    <p:sldId id="338" r:id="rId67"/>
    <p:sldId id="340" r:id="rId68"/>
    <p:sldId id="341" r:id="rId69"/>
    <p:sldId id="345" r:id="rId70"/>
    <p:sldId id="380" r:id="rId71"/>
    <p:sldId id="295" r:id="rId72"/>
    <p:sldId id="370" r:id="rId73"/>
    <p:sldId id="371" r:id="rId74"/>
    <p:sldId id="372" r:id="rId75"/>
    <p:sldId id="347" r:id="rId76"/>
    <p:sldId id="368" r:id="rId77"/>
    <p:sldId id="278" r:id="rId78"/>
    <p:sldId id="349" r:id="rId79"/>
    <p:sldId id="348" r:id="rId8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24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24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24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2400"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Untitled Section" id="{651B1FA2-FA18-4D4C-A719-6471E5AB0CDB}">
          <p14:sldIdLst>
            <p14:sldId id="257"/>
            <p14:sldId id="350"/>
            <p14:sldId id="379"/>
            <p14:sldId id="355"/>
            <p14:sldId id="352"/>
            <p14:sldId id="353"/>
            <p14:sldId id="281"/>
            <p14:sldId id="279"/>
            <p14:sldId id="282"/>
            <p14:sldId id="283"/>
            <p14:sldId id="361"/>
            <p14:sldId id="285"/>
            <p14:sldId id="284"/>
            <p14:sldId id="286"/>
            <p14:sldId id="287"/>
            <p14:sldId id="288"/>
            <p14:sldId id="354"/>
            <p14:sldId id="289"/>
            <p14:sldId id="293"/>
            <p14:sldId id="294"/>
            <p14:sldId id="290"/>
            <p14:sldId id="373"/>
            <p14:sldId id="297"/>
            <p14:sldId id="356"/>
            <p14:sldId id="291"/>
            <p14:sldId id="296"/>
            <p14:sldId id="357"/>
            <p14:sldId id="315"/>
            <p14:sldId id="301"/>
            <p14:sldId id="316"/>
            <p14:sldId id="381"/>
            <p14:sldId id="342"/>
            <p14:sldId id="362"/>
            <p14:sldId id="303"/>
            <p14:sldId id="305"/>
            <p14:sldId id="309"/>
            <p14:sldId id="310"/>
            <p14:sldId id="312"/>
            <p14:sldId id="313"/>
            <p14:sldId id="314"/>
            <p14:sldId id="378"/>
            <p14:sldId id="306"/>
            <p14:sldId id="374"/>
            <p14:sldId id="307"/>
            <p14:sldId id="375"/>
            <p14:sldId id="317"/>
            <p14:sldId id="318"/>
            <p14:sldId id="360"/>
            <p14:sldId id="319"/>
            <p14:sldId id="320"/>
            <p14:sldId id="330"/>
            <p14:sldId id="331"/>
            <p14:sldId id="369"/>
            <p14:sldId id="366"/>
            <p14:sldId id="376"/>
          </p14:sldIdLst>
        </p14:section>
        <p14:section name="Untitled Section" id="{66D3A8D5-BD44-45DC-8924-E357F552BD16}">
          <p14:sldIdLst>
            <p14:sldId id="322"/>
            <p14:sldId id="323"/>
            <p14:sldId id="326"/>
            <p14:sldId id="325"/>
            <p14:sldId id="329"/>
            <p14:sldId id="332"/>
            <p14:sldId id="334"/>
            <p14:sldId id="333"/>
            <p14:sldId id="336"/>
            <p14:sldId id="337"/>
            <p14:sldId id="338"/>
            <p14:sldId id="340"/>
            <p14:sldId id="341"/>
            <p14:sldId id="345"/>
            <p14:sldId id="380"/>
            <p14:sldId id="295"/>
            <p14:sldId id="370"/>
            <p14:sldId id="371"/>
            <p14:sldId id="372"/>
            <p14:sldId id="347"/>
            <p14:sldId id="368"/>
            <p14:sldId id="278"/>
            <p14:sldId id="349"/>
            <p14:sldId id="34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g Shao" initials="MS" lastIdx="0" clrIdx="0">
    <p:extLst>
      <p:ext uri="{19B8F6BF-5375-455C-9EA6-DF929625EA0E}">
        <p15:presenceInfo xmlns:p15="http://schemas.microsoft.com/office/powerpoint/2012/main" userId="S-1-5-21-1159022189-701798504-303159527-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65394" autoAdjust="0"/>
  </p:normalViewPr>
  <p:slideViewPr>
    <p:cSldViewPr>
      <p:cViewPr varScale="1">
        <p:scale>
          <a:sx n="77" d="100"/>
          <a:sy n="77" d="100"/>
        </p:scale>
        <p:origin x="11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A4A267-FEE0-4267-BCF1-1D4EA1D14378}" type="datetimeFigureOut">
              <a:rPr lang="en-US" smtClean="0"/>
              <a:t>5/2/2019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46539-811A-40E5-B1C4-A9A066D23BD9}" type="slidenum">
              <a:rPr lang="en-US" smtClean="0"/>
              <a:t>‹#›</a:t>
            </a:fld>
            <a:endParaRPr lang="en-US"/>
          </a:p>
        </p:txBody>
      </p:sp>
    </p:spTree>
    <p:extLst>
      <p:ext uri="{BB962C8B-B14F-4D97-AF65-F5344CB8AC3E}">
        <p14:creationId xmlns:p14="http://schemas.microsoft.com/office/powerpoint/2010/main" val="328254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307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r>
              <a:rPr lang="en-US"/>
              <a:t>4/30/2019</a:t>
            </a:r>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282F356-A65B-BF4F-A695-722FA49CE40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4/30/2019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2A907F7-68A0-4840-BEC6-70C8C6E8423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4/30/2019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ED13DF-020C-6C45-8B4E-8EBE918E3E7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4/30/2019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8BCC38-66BF-BE45-A6D9-CAD824DD631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4/30/2019</a:t>
            </a:r>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88D61BA-F5C1-6F41-9C5B-C873BE7C0EA7}"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4/30/2019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CD0E023-F782-5F4A-AEA8-3E72C790F32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4/30/2019</a:t>
            </a:r>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77FF6C1-AA92-7744-ACB4-D57A6085EBBD}"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4/30/2019</a:t>
            </a:r>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23850F9-5522-0C41-B243-60CC8F7DD93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4/30/2019</a:t>
            </a:r>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600CF96-99B2-C545-B7EC-60BB5F50A80B}"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4/30/2019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1E8E16C-62A2-F042-9EA2-F176402826A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4/30/2019</a:t>
            </a:r>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C8EE512-C4AF-B046-9730-14A63E43FBA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600200"/>
            <a:ext cx="77724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2286000"/>
            <a:ext cx="7772400" cy="3810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vl1pPr>
          </a:lstStyle>
          <a:p>
            <a:pPr>
              <a:defRPr/>
            </a:pPr>
            <a:r>
              <a:rPr lang="en-US"/>
              <a:t>4/30/2019</a:t>
            </a: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9C74560F-DF23-364C-88B4-2D732944439C}" type="slidenum">
              <a:rPr lang="en-US"/>
              <a:pPr>
                <a:defRPr/>
              </a:pPr>
              <a:t>‹#›</a:t>
            </a:fld>
            <a:endParaRPr lang="en-US"/>
          </a:p>
        </p:txBody>
      </p:sp>
      <p:pic>
        <p:nvPicPr>
          <p:cNvPr id="1031" name="Picture 8" descr="blue header_gold_white_logo.eps"/>
          <p:cNvPicPr>
            <a:picLocks noChangeAspect="1"/>
          </p:cNvPicPr>
          <p:nvPr userDrawn="1"/>
        </p:nvPicPr>
        <p:blipFill>
          <a:blip r:embed="rId13"/>
          <a:srcRect/>
          <a:stretch>
            <a:fillRect/>
          </a:stretch>
        </p:blipFill>
        <p:spPr bwMode="auto">
          <a:xfrm>
            <a:off x="0" y="0"/>
            <a:ext cx="9159875" cy="9144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oleObject" Target="file:///C:\Users\Mine-Laptop\Desktop\Trajectory.html" TargetMode="Externa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oleObject" Target="file:///C:\Users\Mine-Laptop\Desktop\Trajectory.html" TargetMode="Externa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4.PNG"/><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9.xml"/><Relationship Id="rId1" Type="http://schemas.openxmlformats.org/officeDocument/2006/relationships/vmlDrawing" Target="../drawings/vmlDrawing4.vml"/><Relationship Id="rId4" Type="http://schemas.openxmlformats.org/officeDocument/2006/relationships/image" Target="../media/image37.em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9.xml"/><Relationship Id="rId1" Type="http://schemas.openxmlformats.org/officeDocument/2006/relationships/vmlDrawing" Target="../drawings/vmlDrawing5.vml"/><Relationship Id="rId4" Type="http://schemas.openxmlformats.org/officeDocument/2006/relationships/image" Target="../media/image38.emf"/></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9.xml"/><Relationship Id="rId1" Type="http://schemas.openxmlformats.org/officeDocument/2006/relationships/vmlDrawing" Target="../drawings/vmlDrawing6.vml"/><Relationship Id="rId4" Type="http://schemas.openxmlformats.org/officeDocument/2006/relationships/image" Target="../media/image40.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9.xml"/><Relationship Id="rId1" Type="http://schemas.openxmlformats.org/officeDocument/2006/relationships/vmlDrawing" Target="../drawings/vmlDrawing7.vml"/><Relationship Id="rId4" Type="http://schemas.openxmlformats.org/officeDocument/2006/relationships/image" Target="../media/image41.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9.xml"/><Relationship Id="rId1" Type="http://schemas.openxmlformats.org/officeDocument/2006/relationships/vmlDrawing" Target="../drawings/vmlDrawing8.vml"/><Relationship Id="rId4" Type="http://schemas.openxmlformats.org/officeDocument/2006/relationships/image" Target="../media/image42.emf"/></Relationships>
</file>

<file path=ppt/slides/_rels/slide4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9.xml"/><Relationship Id="rId1" Type="http://schemas.openxmlformats.org/officeDocument/2006/relationships/vmlDrawing" Target="../drawings/vmlDrawing9.vml"/><Relationship Id="rId4" Type="http://schemas.openxmlformats.org/officeDocument/2006/relationships/image" Target="../media/image47.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9.xml"/><Relationship Id="rId1" Type="http://schemas.openxmlformats.org/officeDocument/2006/relationships/vmlDrawing" Target="../drawings/vmlDrawing10.vml"/><Relationship Id="rId4" Type="http://schemas.openxmlformats.org/officeDocument/2006/relationships/image" Target="../media/image48.emf"/></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 Id="rId4" Type="http://schemas.openxmlformats.org/officeDocument/2006/relationships/image" Target="../media/image610.png"/></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9.xml"/><Relationship Id="rId1" Type="http://schemas.openxmlformats.org/officeDocument/2006/relationships/vmlDrawing" Target="../drawings/vmlDrawing11.vml"/><Relationship Id="rId4" Type="http://schemas.openxmlformats.org/officeDocument/2006/relationships/image" Target="../media/image60.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9.xml"/><Relationship Id="rId1" Type="http://schemas.openxmlformats.org/officeDocument/2006/relationships/vmlDrawing" Target="../drawings/vmlDrawing12.vml"/><Relationship Id="rId4" Type="http://schemas.openxmlformats.org/officeDocument/2006/relationships/image" Target="../media/image61.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9.xml"/><Relationship Id="rId1" Type="http://schemas.openxmlformats.org/officeDocument/2006/relationships/vmlDrawing" Target="../drawings/vmlDrawing13.vml"/><Relationship Id="rId4" Type="http://schemas.openxmlformats.org/officeDocument/2006/relationships/image" Target="../media/image62.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hyperlink" Target="http://localhost/thesisViz/mapbox/" TargetMode="External"/><Relationship Id="rId2" Type="http://schemas.openxmlformats.org/officeDocument/2006/relationships/hyperlink" Target="http://localhost/thesisViz/mapboxGL/" TargetMode="Externa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609600" y="18288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pPr algn="ctr"/>
            <a:r>
              <a:rPr lang="en-US" sz="2400" dirty="0"/>
              <a:t>Analyzing Noise in Trajectory Data</a:t>
            </a:r>
            <a:endParaRPr lang="en-US" sz="2400" kern="0" dirty="0"/>
          </a:p>
        </p:txBody>
      </p:sp>
      <p:sp>
        <p:nvSpPr>
          <p:cNvPr id="9" name="TextBox 8"/>
          <p:cNvSpPr txBox="1"/>
          <p:nvPr/>
        </p:nvSpPr>
        <p:spPr>
          <a:xfrm>
            <a:off x="3346837" y="3601134"/>
            <a:ext cx="2590800" cy="338554"/>
          </a:xfrm>
          <a:prstGeom prst="rect">
            <a:avLst/>
          </a:prstGeom>
          <a:noFill/>
        </p:spPr>
        <p:txBody>
          <a:bodyPr wrap="square" rtlCol="0">
            <a:spAutoFit/>
          </a:bodyPr>
          <a:lstStyle/>
          <a:p>
            <a:r>
              <a:rPr lang="en-US" sz="1600" b="1" dirty="0"/>
              <a:t>Advisor: Dr. David Koop</a:t>
            </a:r>
          </a:p>
        </p:txBody>
      </p:sp>
      <p:sp>
        <p:nvSpPr>
          <p:cNvPr id="4" name="TextBox 3">
            <a:extLst>
              <a:ext uri="{FF2B5EF4-FFF2-40B4-BE49-F238E27FC236}">
                <a16:creationId xmlns:a16="http://schemas.microsoft.com/office/drawing/2014/main" id="{EABDC3F1-57E0-47B7-8EB0-B5B9724661FC}"/>
              </a:ext>
            </a:extLst>
          </p:cNvPr>
          <p:cNvSpPr txBox="1"/>
          <p:nvPr/>
        </p:nvSpPr>
        <p:spPr>
          <a:xfrm>
            <a:off x="838200" y="4430522"/>
            <a:ext cx="8077199" cy="307777"/>
          </a:xfrm>
          <a:prstGeom prst="rect">
            <a:avLst/>
          </a:prstGeom>
          <a:noFill/>
        </p:spPr>
        <p:txBody>
          <a:bodyPr wrap="square" rtlCol="0">
            <a:spAutoFit/>
          </a:bodyPr>
          <a:lstStyle/>
          <a:p>
            <a:r>
              <a:rPr lang="en-US" sz="1400" dirty="0"/>
              <a:t>Department of Computer and Information Sciences, University of Massachusetts, Dartmouth</a:t>
            </a:r>
          </a:p>
        </p:txBody>
      </p:sp>
      <p:sp>
        <p:nvSpPr>
          <p:cNvPr id="6" name="TextBox 5">
            <a:extLst>
              <a:ext uri="{FF2B5EF4-FFF2-40B4-BE49-F238E27FC236}">
                <a16:creationId xmlns:a16="http://schemas.microsoft.com/office/drawing/2014/main" id="{40FC1FD8-D475-4A7F-BCD3-BB1D5C1EB354}"/>
              </a:ext>
            </a:extLst>
          </p:cNvPr>
          <p:cNvSpPr txBox="1"/>
          <p:nvPr/>
        </p:nvSpPr>
        <p:spPr>
          <a:xfrm>
            <a:off x="2209800" y="4035623"/>
            <a:ext cx="4844663" cy="307777"/>
          </a:xfrm>
          <a:prstGeom prst="rect">
            <a:avLst/>
          </a:prstGeom>
          <a:noFill/>
        </p:spPr>
        <p:txBody>
          <a:bodyPr wrap="square" rtlCol="0">
            <a:spAutoFit/>
          </a:bodyPr>
          <a:lstStyle/>
          <a:p>
            <a:r>
              <a:rPr lang="en-US" sz="1400" b="1" dirty="0"/>
              <a:t>Committee Members: Dr. Ming Shao, Dr. Mayoung Sun</a:t>
            </a:r>
          </a:p>
        </p:txBody>
      </p:sp>
      <p:sp>
        <p:nvSpPr>
          <p:cNvPr id="3" name="Slide Number Placeholder 2">
            <a:extLst>
              <a:ext uri="{FF2B5EF4-FFF2-40B4-BE49-F238E27FC236}">
                <a16:creationId xmlns:a16="http://schemas.microsoft.com/office/drawing/2014/main" id="{021BAF1D-4C46-4559-BB2E-5EB0193C774D}"/>
              </a:ext>
            </a:extLst>
          </p:cNvPr>
          <p:cNvSpPr>
            <a:spLocks noGrp="1"/>
          </p:cNvSpPr>
          <p:nvPr>
            <p:ph type="sldNum" sz="quarter" idx="12"/>
          </p:nvPr>
        </p:nvSpPr>
        <p:spPr/>
        <p:txBody>
          <a:bodyPr/>
          <a:lstStyle/>
          <a:p>
            <a:pPr>
              <a:defRPr/>
            </a:pPr>
            <a:fld id="{4C8EE512-C4AF-B046-9730-14A63E43FBAA}" type="slidenum">
              <a:rPr lang="en-US" smtClean="0"/>
              <a:pPr>
                <a:defRPr/>
              </a:pPr>
              <a:t>1</a:t>
            </a:fld>
            <a:endParaRPr lang="en-US"/>
          </a:p>
        </p:txBody>
      </p:sp>
      <p:sp>
        <p:nvSpPr>
          <p:cNvPr id="10" name="TextBox 9">
            <a:extLst>
              <a:ext uri="{FF2B5EF4-FFF2-40B4-BE49-F238E27FC236}">
                <a16:creationId xmlns:a16="http://schemas.microsoft.com/office/drawing/2014/main" id="{833973CE-1075-491B-B686-7F911670EB51}"/>
              </a:ext>
            </a:extLst>
          </p:cNvPr>
          <p:cNvSpPr txBox="1"/>
          <p:nvPr/>
        </p:nvSpPr>
        <p:spPr>
          <a:xfrm>
            <a:off x="3352800" y="3043535"/>
            <a:ext cx="2469292" cy="461665"/>
          </a:xfrm>
          <a:prstGeom prst="rect">
            <a:avLst/>
          </a:prstGeom>
          <a:noFill/>
        </p:spPr>
        <p:txBody>
          <a:bodyPr wrap="square" rtlCol="0">
            <a:spAutoFit/>
          </a:bodyPr>
          <a:lstStyle/>
          <a:p>
            <a:pPr algn="ctr" eaLnBrk="1" hangingPunct="1"/>
            <a:r>
              <a:rPr lang="en-US" b="1" dirty="0">
                <a:solidFill>
                  <a:schemeClr val="tx2"/>
                </a:solidFill>
                <a:latin typeface="+mj-lt"/>
                <a:ea typeface="+mj-ea"/>
                <a:cs typeface="+mj-cs"/>
              </a:rPr>
              <a:t>Ravi Shankar</a:t>
            </a:r>
          </a:p>
        </p:txBody>
      </p:sp>
    </p:spTree>
    <p:extLst>
      <p:ext uri="{BB962C8B-B14F-4D97-AF65-F5344CB8AC3E}">
        <p14:creationId xmlns:p14="http://schemas.microsoft.com/office/powerpoint/2010/main" val="2700722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Data Set: </a:t>
            </a:r>
          </a:p>
        </p:txBody>
      </p:sp>
      <p:pic>
        <p:nvPicPr>
          <p:cNvPr id="2" name="Picture 1">
            <a:extLst>
              <a:ext uri="{FF2B5EF4-FFF2-40B4-BE49-F238E27FC236}">
                <a16:creationId xmlns:a16="http://schemas.microsoft.com/office/drawing/2014/main" id="{7FB0331C-7ABD-4C04-AF51-45ADBA1D126A}"/>
              </a:ext>
            </a:extLst>
          </p:cNvPr>
          <p:cNvPicPr>
            <a:picLocks noChangeAspect="1"/>
          </p:cNvPicPr>
          <p:nvPr/>
        </p:nvPicPr>
        <p:blipFill>
          <a:blip r:embed="rId2"/>
          <a:stretch>
            <a:fillRect/>
          </a:stretch>
        </p:blipFill>
        <p:spPr>
          <a:xfrm>
            <a:off x="304800" y="1838325"/>
            <a:ext cx="8353425" cy="2962275"/>
          </a:xfrm>
          <a:prstGeom prst="rect">
            <a:avLst/>
          </a:prstGeom>
        </p:spPr>
      </p:pic>
      <p:sp>
        <p:nvSpPr>
          <p:cNvPr id="4" name="Slide Number Placeholder 3">
            <a:extLst>
              <a:ext uri="{FF2B5EF4-FFF2-40B4-BE49-F238E27FC236}">
                <a16:creationId xmlns:a16="http://schemas.microsoft.com/office/drawing/2014/main" id="{E9745B5A-A0AC-4E6D-AAC4-65916EE4C322}"/>
              </a:ext>
            </a:extLst>
          </p:cNvPr>
          <p:cNvSpPr>
            <a:spLocks noGrp="1"/>
          </p:cNvSpPr>
          <p:nvPr>
            <p:ph type="sldNum" sz="quarter" idx="12"/>
          </p:nvPr>
        </p:nvSpPr>
        <p:spPr/>
        <p:txBody>
          <a:bodyPr/>
          <a:lstStyle/>
          <a:p>
            <a:pPr>
              <a:defRPr/>
            </a:pPr>
            <a:fld id="{4C8EE512-C4AF-B046-9730-14A63E43FBAA}" type="slidenum">
              <a:rPr lang="en-US" smtClean="0"/>
              <a:pPr>
                <a:defRPr/>
              </a:pPr>
              <a:t>10</a:t>
            </a:fld>
            <a:endParaRPr lang="en-US"/>
          </a:p>
        </p:txBody>
      </p:sp>
    </p:spTree>
    <p:extLst>
      <p:ext uri="{BB962C8B-B14F-4D97-AF65-F5344CB8AC3E}">
        <p14:creationId xmlns:p14="http://schemas.microsoft.com/office/powerpoint/2010/main" val="2941199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Reporting Time of Data</a:t>
            </a:r>
          </a:p>
        </p:txBody>
      </p:sp>
      <p:pic>
        <p:nvPicPr>
          <p:cNvPr id="4" name="Picture 3">
            <a:extLst>
              <a:ext uri="{FF2B5EF4-FFF2-40B4-BE49-F238E27FC236}">
                <a16:creationId xmlns:a16="http://schemas.microsoft.com/office/drawing/2014/main" id="{FA122E64-E519-4599-90EA-439115B2CD99}"/>
              </a:ext>
            </a:extLst>
          </p:cNvPr>
          <p:cNvPicPr>
            <a:picLocks noChangeAspect="1"/>
          </p:cNvPicPr>
          <p:nvPr/>
        </p:nvPicPr>
        <p:blipFill>
          <a:blip r:embed="rId2"/>
          <a:stretch>
            <a:fillRect/>
          </a:stretch>
        </p:blipFill>
        <p:spPr>
          <a:xfrm>
            <a:off x="0" y="2111488"/>
            <a:ext cx="9144000" cy="4289312"/>
          </a:xfrm>
          <a:prstGeom prst="rect">
            <a:avLst/>
          </a:prstGeom>
        </p:spPr>
      </p:pic>
      <p:sp>
        <p:nvSpPr>
          <p:cNvPr id="7" name="Slide Number Placeholder 6">
            <a:extLst>
              <a:ext uri="{FF2B5EF4-FFF2-40B4-BE49-F238E27FC236}">
                <a16:creationId xmlns:a16="http://schemas.microsoft.com/office/drawing/2014/main" id="{85FC08A3-CE50-499E-A81E-1470D558DC6F}"/>
              </a:ext>
            </a:extLst>
          </p:cNvPr>
          <p:cNvSpPr>
            <a:spLocks noGrp="1"/>
          </p:cNvSpPr>
          <p:nvPr>
            <p:ph type="sldNum" sz="quarter" idx="12"/>
          </p:nvPr>
        </p:nvSpPr>
        <p:spPr/>
        <p:txBody>
          <a:bodyPr/>
          <a:lstStyle/>
          <a:p>
            <a:pPr>
              <a:defRPr/>
            </a:pPr>
            <a:fld id="{4C8EE512-C4AF-B046-9730-14A63E43FBAA}" type="slidenum">
              <a:rPr lang="en-US" smtClean="0"/>
              <a:pPr>
                <a:defRPr/>
              </a:pPr>
              <a:t>11</a:t>
            </a:fld>
            <a:endParaRPr lang="en-US"/>
          </a:p>
        </p:txBody>
      </p:sp>
    </p:spTree>
    <p:extLst>
      <p:ext uri="{BB962C8B-B14F-4D97-AF65-F5344CB8AC3E}">
        <p14:creationId xmlns:p14="http://schemas.microsoft.com/office/powerpoint/2010/main" val="1091578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326C629-C2A3-453E-AA77-322892207EFA}"/>
              </a:ext>
            </a:extLst>
          </p:cNvPr>
          <p:cNvSpPr txBox="1">
            <a:spLocks/>
          </p:cNvSpPr>
          <p:nvPr/>
        </p:nvSpPr>
        <p:spPr bwMode="auto">
          <a:xfrm>
            <a:off x="685800" y="2619558"/>
            <a:ext cx="7772400" cy="7806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pPr algn="ctr"/>
            <a:r>
              <a:rPr lang="en-US" sz="2400" dirty="0"/>
              <a:t>We calculated the speed with distance and time through given latitude and longitude</a:t>
            </a:r>
            <a:endParaRPr lang="en-US" sz="2400" kern="0" dirty="0"/>
          </a:p>
        </p:txBody>
      </p:sp>
      <p:sp>
        <p:nvSpPr>
          <p:cNvPr id="3" name="Slide Number Placeholder 2">
            <a:extLst>
              <a:ext uri="{FF2B5EF4-FFF2-40B4-BE49-F238E27FC236}">
                <a16:creationId xmlns:a16="http://schemas.microsoft.com/office/drawing/2014/main" id="{CEEF6A52-A1BF-448A-B764-80B98D78A784}"/>
              </a:ext>
            </a:extLst>
          </p:cNvPr>
          <p:cNvSpPr>
            <a:spLocks noGrp="1"/>
          </p:cNvSpPr>
          <p:nvPr>
            <p:ph type="sldNum" sz="quarter" idx="12"/>
          </p:nvPr>
        </p:nvSpPr>
        <p:spPr/>
        <p:txBody>
          <a:bodyPr/>
          <a:lstStyle/>
          <a:p>
            <a:pPr>
              <a:defRPr/>
            </a:pPr>
            <a:fld id="{4C8EE512-C4AF-B046-9730-14A63E43FBAA}" type="slidenum">
              <a:rPr lang="en-US" smtClean="0"/>
              <a:pPr>
                <a:defRPr/>
              </a:pPr>
              <a:t>12</a:t>
            </a:fld>
            <a:endParaRPr lang="en-US"/>
          </a:p>
        </p:txBody>
      </p:sp>
    </p:spTree>
    <p:extLst>
      <p:ext uri="{BB962C8B-B14F-4D97-AF65-F5344CB8AC3E}">
        <p14:creationId xmlns:p14="http://schemas.microsoft.com/office/powerpoint/2010/main" val="3928732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Distance Calculation</a:t>
            </a:r>
          </a:p>
        </p:txBody>
      </p:sp>
      <p:sp>
        <p:nvSpPr>
          <p:cNvPr id="6" name="Rectangle 5">
            <a:extLst>
              <a:ext uri="{FF2B5EF4-FFF2-40B4-BE49-F238E27FC236}">
                <a16:creationId xmlns:a16="http://schemas.microsoft.com/office/drawing/2014/main" id="{83E11A02-4A29-4CF6-B8F4-EAE358D163E8}"/>
              </a:ext>
            </a:extLst>
          </p:cNvPr>
          <p:cNvSpPr/>
          <p:nvPr/>
        </p:nvSpPr>
        <p:spPr>
          <a:xfrm>
            <a:off x="762000" y="1853148"/>
            <a:ext cx="7162800" cy="400110"/>
          </a:xfrm>
          <a:prstGeom prst="rect">
            <a:avLst/>
          </a:prstGeom>
        </p:spPr>
        <p:txBody>
          <a:bodyPr wrap="square">
            <a:spAutoFit/>
          </a:bodyPr>
          <a:lstStyle/>
          <a:p>
            <a:pPr marL="342900" lvl="0" indent="-342900">
              <a:buFont typeface="Arial" panose="020B0604020202020204" pitchFamily="34" charset="0"/>
              <a:buChar char="•"/>
            </a:pPr>
            <a:r>
              <a:rPr lang="en-US" sz="2000" dirty="0"/>
              <a:t>Calculated distance through the latitude and longitude</a:t>
            </a:r>
          </a:p>
        </p:txBody>
      </p:sp>
      <p:pic>
        <p:nvPicPr>
          <p:cNvPr id="2" name="Picture 1">
            <a:extLst>
              <a:ext uri="{FF2B5EF4-FFF2-40B4-BE49-F238E27FC236}">
                <a16:creationId xmlns:a16="http://schemas.microsoft.com/office/drawing/2014/main" id="{5A32058C-0F70-48CE-98A4-2030E5DE1008}"/>
              </a:ext>
            </a:extLst>
          </p:cNvPr>
          <p:cNvPicPr>
            <a:picLocks noChangeAspect="1"/>
          </p:cNvPicPr>
          <p:nvPr/>
        </p:nvPicPr>
        <p:blipFill>
          <a:blip r:embed="rId2"/>
          <a:stretch>
            <a:fillRect/>
          </a:stretch>
        </p:blipFill>
        <p:spPr>
          <a:xfrm>
            <a:off x="2743200" y="2362200"/>
            <a:ext cx="3165064" cy="3952875"/>
          </a:xfrm>
          <a:prstGeom prst="rect">
            <a:avLst/>
          </a:prstGeom>
        </p:spPr>
      </p:pic>
      <p:sp>
        <p:nvSpPr>
          <p:cNvPr id="4" name="Slide Number Placeholder 3">
            <a:extLst>
              <a:ext uri="{FF2B5EF4-FFF2-40B4-BE49-F238E27FC236}">
                <a16:creationId xmlns:a16="http://schemas.microsoft.com/office/drawing/2014/main" id="{C8315DF8-3203-40C0-880C-543D5D5AA8E4}"/>
              </a:ext>
            </a:extLst>
          </p:cNvPr>
          <p:cNvSpPr>
            <a:spLocks noGrp="1"/>
          </p:cNvSpPr>
          <p:nvPr>
            <p:ph type="sldNum" sz="quarter" idx="12"/>
          </p:nvPr>
        </p:nvSpPr>
        <p:spPr/>
        <p:txBody>
          <a:bodyPr/>
          <a:lstStyle/>
          <a:p>
            <a:pPr>
              <a:defRPr/>
            </a:pPr>
            <a:fld id="{4C8EE512-C4AF-B046-9730-14A63E43FBAA}" type="slidenum">
              <a:rPr lang="en-US" smtClean="0"/>
              <a:pPr>
                <a:defRPr/>
              </a:pPr>
              <a:t>13</a:t>
            </a:fld>
            <a:endParaRPr lang="en-US"/>
          </a:p>
        </p:txBody>
      </p:sp>
    </p:spTree>
    <p:extLst>
      <p:ext uri="{BB962C8B-B14F-4D97-AF65-F5344CB8AC3E}">
        <p14:creationId xmlns:p14="http://schemas.microsoft.com/office/powerpoint/2010/main" val="3924362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Algorithms:</a:t>
            </a:r>
          </a:p>
        </p:txBody>
      </p:sp>
      <p:sp>
        <p:nvSpPr>
          <p:cNvPr id="6" name="Rectangle 5">
            <a:extLst>
              <a:ext uri="{FF2B5EF4-FFF2-40B4-BE49-F238E27FC236}">
                <a16:creationId xmlns:a16="http://schemas.microsoft.com/office/drawing/2014/main" id="{83E11A02-4A29-4CF6-B8F4-EAE358D163E8}"/>
              </a:ext>
            </a:extLst>
          </p:cNvPr>
          <p:cNvSpPr/>
          <p:nvPr/>
        </p:nvSpPr>
        <p:spPr>
          <a:xfrm>
            <a:off x="762000" y="1853148"/>
            <a:ext cx="7162800" cy="3785652"/>
          </a:xfrm>
          <a:prstGeom prst="rect">
            <a:avLst/>
          </a:prstGeom>
        </p:spPr>
        <p:txBody>
          <a:bodyPr wrap="square">
            <a:spAutoFit/>
          </a:bodyPr>
          <a:lstStyle/>
          <a:p>
            <a:pPr marL="342900" lvl="0" indent="-342900">
              <a:buFont typeface="Arial" panose="020B0604020202020204" pitchFamily="34" charset="0"/>
              <a:buChar char="•"/>
            </a:pPr>
            <a:r>
              <a:rPr lang="en-US" sz="1600" dirty="0"/>
              <a:t>Sort out all the data based on their given vessel id and their time stamps</a:t>
            </a:r>
          </a:p>
          <a:p>
            <a:pPr marL="342900" lvl="0" indent="-342900">
              <a:buFont typeface="Arial" panose="020B0604020202020204" pitchFamily="34" charset="0"/>
              <a:buChar char="•"/>
            </a:pPr>
            <a:endParaRPr lang="en-US" sz="1600" dirty="0"/>
          </a:p>
          <a:p>
            <a:pPr marL="342900" lvl="0" indent="-342900">
              <a:buFont typeface="Arial" panose="020B0604020202020204" pitchFamily="34" charset="0"/>
              <a:buChar char="•"/>
            </a:pPr>
            <a:r>
              <a:rPr lang="en-US" sz="1600" dirty="0"/>
              <a:t>Then shift their latitude and longitude points</a:t>
            </a:r>
          </a:p>
          <a:p>
            <a:pPr marL="342900" lvl="0" indent="-342900">
              <a:buFont typeface="Arial" panose="020B0604020202020204" pitchFamily="34" charset="0"/>
              <a:buChar char="•"/>
            </a:pPr>
            <a:endParaRPr lang="en-US" sz="1600" dirty="0"/>
          </a:p>
          <a:p>
            <a:pPr marL="342900" lvl="0" indent="-342900">
              <a:buFont typeface="Arial" panose="020B0604020202020204" pitchFamily="34" charset="0"/>
              <a:buChar char="•"/>
            </a:pPr>
            <a:r>
              <a:rPr lang="en-US" sz="1600" dirty="0"/>
              <a:t>Calculate the radians between two point(segments) as latitude radian and longitude radian</a:t>
            </a:r>
          </a:p>
          <a:p>
            <a:pPr marL="342900" lvl="0" indent="-342900">
              <a:buFont typeface="Arial" panose="020B0604020202020204" pitchFamily="34" charset="0"/>
              <a:buChar char="•"/>
            </a:pPr>
            <a:endParaRPr lang="en-US" sz="1600" dirty="0"/>
          </a:p>
          <a:p>
            <a:pPr marL="342900" lvl="0" indent="-342900">
              <a:buFont typeface="Arial" panose="020B0604020202020204" pitchFamily="34" charset="0"/>
              <a:buChar char="•"/>
            </a:pPr>
            <a:r>
              <a:rPr lang="en-US" sz="1600" dirty="0"/>
              <a:t>Subtract the latitude and longitude from the calculated radian points</a:t>
            </a:r>
          </a:p>
          <a:p>
            <a:pPr marL="342900" lvl="0" indent="-342900">
              <a:buFont typeface="Arial" panose="020B0604020202020204" pitchFamily="34" charset="0"/>
              <a:buChar char="•"/>
            </a:pPr>
            <a:endParaRPr lang="en-US" sz="1600" dirty="0"/>
          </a:p>
          <a:p>
            <a:pPr marL="342900" lvl="0" indent="-342900">
              <a:buFont typeface="Arial" panose="020B0604020202020204" pitchFamily="34" charset="0"/>
              <a:buChar char="•"/>
            </a:pPr>
            <a:r>
              <a:rPr lang="en-US" sz="1600" dirty="0"/>
              <a:t>Apply the Haversine formula</a:t>
            </a:r>
          </a:p>
          <a:p>
            <a:pPr marL="342900" lvl="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Calculate the distance by multiplying the results with sphere of the earth, in kilometers</a:t>
            </a:r>
          </a:p>
          <a:p>
            <a:pPr marL="342900" lvl="0" indent="-342900">
              <a:buFont typeface="Arial" panose="020B0604020202020204" pitchFamily="34" charset="0"/>
              <a:buChar char="•"/>
            </a:pPr>
            <a:endParaRPr lang="en-US" sz="1600" dirty="0"/>
          </a:p>
          <a:p>
            <a:endParaRPr lang="en-US" sz="1600" dirty="0"/>
          </a:p>
        </p:txBody>
      </p:sp>
      <p:sp>
        <p:nvSpPr>
          <p:cNvPr id="3" name="Slide Number Placeholder 2">
            <a:extLst>
              <a:ext uri="{FF2B5EF4-FFF2-40B4-BE49-F238E27FC236}">
                <a16:creationId xmlns:a16="http://schemas.microsoft.com/office/drawing/2014/main" id="{3831D35D-4AD8-4DC2-9366-BE202401F970}"/>
              </a:ext>
            </a:extLst>
          </p:cNvPr>
          <p:cNvSpPr>
            <a:spLocks noGrp="1"/>
          </p:cNvSpPr>
          <p:nvPr>
            <p:ph type="sldNum" sz="quarter" idx="12"/>
          </p:nvPr>
        </p:nvSpPr>
        <p:spPr/>
        <p:txBody>
          <a:bodyPr/>
          <a:lstStyle/>
          <a:p>
            <a:pPr>
              <a:defRPr/>
            </a:pPr>
            <a:fld id="{4C8EE512-C4AF-B046-9730-14A63E43FBAA}" type="slidenum">
              <a:rPr lang="en-US" smtClean="0"/>
              <a:pPr>
                <a:defRPr/>
              </a:pPr>
              <a:t>14</a:t>
            </a:fld>
            <a:endParaRPr lang="en-US"/>
          </a:p>
        </p:txBody>
      </p:sp>
    </p:spTree>
    <p:extLst>
      <p:ext uri="{BB962C8B-B14F-4D97-AF65-F5344CB8AC3E}">
        <p14:creationId xmlns:p14="http://schemas.microsoft.com/office/powerpoint/2010/main" val="747438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Speed Calculation:</a:t>
            </a:r>
          </a:p>
        </p:txBody>
      </p:sp>
      <p:sp>
        <p:nvSpPr>
          <p:cNvPr id="4" name="Rectangle 3">
            <a:extLst>
              <a:ext uri="{FF2B5EF4-FFF2-40B4-BE49-F238E27FC236}">
                <a16:creationId xmlns:a16="http://schemas.microsoft.com/office/drawing/2014/main" id="{AF7C864C-3AA6-4F32-849D-8CCD52706C42}"/>
              </a:ext>
            </a:extLst>
          </p:cNvPr>
          <p:cNvSpPr/>
          <p:nvPr/>
        </p:nvSpPr>
        <p:spPr>
          <a:xfrm>
            <a:off x="762000" y="1853148"/>
            <a:ext cx="7162800" cy="338554"/>
          </a:xfrm>
          <a:prstGeom prst="rect">
            <a:avLst/>
          </a:prstGeom>
        </p:spPr>
        <p:txBody>
          <a:bodyPr wrap="square">
            <a:spAutoFit/>
          </a:bodyPr>
          <a:lstStyle/>
          <a:p>
            <a:pPr marL="342900" lvl="0" indent="-342900">
              <a:buFont typeface="Arial" panose="020B0604020202020204" pitchFamily="34" charset="0"/>
              <a:buChar char="•"/>
            </a:pPr>
            <a:r>
              <a:rPr lang="en-US" sz="1600" dirty="0"/>
              <a:t>Speed can be calculated through the Distance and </a:t>
            </a:r>
            <a:r>
              <a:rPr lang="en-US" sz="1600" dirty="0" err="1"/>
              <a:t>DateTime</a:t>
            </a:r>
            <a:r>
              <a:rPr lang="en-US" sz="1600" dirty="0"/>
              <a:t>.</a:t>
            </a:r>
          </a:p>
        </p:txBody>
      </p:sp>
      <p:pic>
        <p:nvPicPr>
          <p:cNvPr id="2" name="Picture 1">
            <a:extLst>
              <a:ext uri="{FF2B5EF4-FFF2-40B4-BE49-F238E27FC236}">
                <a16:creationId xmlns:a16="http://schemas.microsoft.com/office/drawing/2014/main" id="{4BC607B5-73EF-4FF1-9701-89E3DB8EB80B}"/>
              </a:ext>
            </a:extLst>
          </p:cNvPr>
          <p:cNvPicPr>
            <a:picLocks noChangeAspect="1"/>
          </p:cNvPicPr>
          <p:nvPr/>
        </p:nvPicPr>
        <p:blipFill rotWithShape="1">
          <a:blip r:embed="rId2"/>
          <a:srcRect t="1834"/>
          <a:stretch/>
        </p:blipFill>
        <p:spPr>
          <a:xfrm>
            <a:off x="2582850" y="2514600"/>
            <a:ext cx="3542171" cy="4079576"/>
          </a:xfrm>
          <a:prstGeom prst="rect">
            <a:avLst/>
          </a:prstGeom>
        </p:spPr>
      </p:pic>
      <p:sp>
        <p:nvSpPr>
          <p:cNvPr id="6" name="Slide Number Placeholder 5">
            <a:extLst>
              <a:ext uri="{FF2B5EF4-FFF2-40B4-BE49-F238E27FC236}">
                <a16:creationId xmlns:a16="http://schemas.microsoft.com/office/drawing/2014/main" id="{DDA8E38F-2139-4395-ADD7-28EDD799F3EC}"/>
              </a:ext>
            </a:extLst>
          </p:cNvPr>
          <p:cNvSpPr>
            <a:spLocks noGrp="1"/>
          </p:cNvSpPr>
          <p:nvPr>
            <p:ph type="sldNum" sz="quarter" idx="12"/>
          </p:nvPr>
        </p:nvSpPr>
        <p:spPr/>
        <p:txBody>
          <a:bodyPr/>
          <a:lstStyle/>
          <a:p>
            <a:pPr>
              <a:defRPr/>
            </a:pPr>
            <a:fld id="{4C8EE512-C4AF-B046-9730-14A63E43FBAA}" type="slidenum">
              <a:rPr lang="en-US" smtClean="0"/>
              <a:pPr>
                <a:defRPr/>
              </a:pPr>
              <a:t>15</a:t>
            </a:fld>
            <a:endParaRPr lang="en-US"/>
          </a:p>
        </p:txBody>
      </p:sp>
    </p:spTree>
    <p:extLst>
      <p:ext uri="{BB962C8B-B14F-4D97-AF65-F5344CB8AC3E}">
        <p14:creationId xmlns:p14="http://schemas.microsoft.com/office/powerpoint/2010/main" val="739494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Smoothing Speed</a:t>
            </a:r>
          </a:p>
        </p:txBody>
      </p:sp>
      <p:sp>
        <p:nvSpPr>
          <p:cNvPr id="4" name="Rectangle 3">
            <a:extLst>
              <a:ext uri="{FF2B5EF4-FFF2-40B4-BE49-F238E27FC236}">
                <a16:creationId xmlns:a16="http://schemas.microsoft.com/office/drawing/2014/main" id="{AF7C864C-3AA6-4F32-849D-8CCD52706C42}"/>
              </a:ext>
            </a:extLst>
          </p:cNvPr>
          <p:cNvSpPr/>
          <p:nvPr/>
        </p:nvSpPr>
        <p:spPr>
          <a:xfrm>
            <a:off x="685800" y="1922687"/>
            <a:ext cx="7162800" cy="2554545"/>
          </a:xfrm>
          <a:prstGeom prst="rect">
            <a:avLst/>
          </a:prstGeom>
        </p:spPr>
        <p:txBody>
          <a:bodyPr wrap="square">
            <a:spAutoFit/>
          </a:bodyPr>
          <a:lstStyle/>
          <a:p>
            <a:pPr marL="342900" lvl="0" indent="-342900">
              <a:buFont typeface="Arial" panose="020B0604020202020204" pitchFamily="34" charset="0"/>
              <a:buChar char="•"/>
            </a:pPr>
            <a:r>
              <a:rPr lang="en-US" sz="1600" dirty="0"/>
              <a:t>Smoothing speed data using rolling mean</a:t>
            </a:r>
          </a:p>
          <a:p>
            <a:pPr marL="342900" lvl="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Rolling  mean is  to analyze the series of points in the group and take the mean of the given subset of the series</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Why to use the rolling mean?</a:t>
            </a:r>
          </a:p>
          <a:p>
            <a:pPr marL="342900" indent="-342900">
              <a:buFont typeface="Arial" panose="020B0604020202020204" pitchFamily="34" charset="0"/>
              <a:buChar char="•"/>
            </a:pPr>
            <a:endParaRPr lang="en-US" sz="1600" dirty="0"/>
          </a:p>
          <a:p>
            <a:pPr marL="342900" lvl="0" indent="-342900">
              <a:buFont typeface="Arial" panose="020B0604020202020204" pitchFamily="34" charset="0"/>
              <a:buChar char="•"/>
            </a:pPr>
            <a:r>
              <a:rPr lang="en-US" sz="1600" dirty="0"/>
              <a:t>5 minutes of time frame window and rolling mean</a:t>
            </a:r>
          </a:p>
          <a:p>
            <a:pPr marL="342900" lvl="0" indent="-342900">
              <a:buFont typeface="Arial" panose="020B0604020202020204" pitchFamily="34" charset="0"/>
              <a:buChar char="•"/>
            </a:pPr>
            <a:endParaRPr lang="en-US" sz="1600" dirty="0"/>
          </a:p>
          <a:p>
            <a:pPr marL="342900" lvl="0" indent="-342900">
              <a:buFont typeface="Arial" panose="020B0604020202020204" pitchFamily="34" charset="0"/>
              <a:buChar char="•"/>
            </a:pPr>
            <a:r>
              <a:rPr lang="en-US" sz="1600" dirty="0"/>
              <a:t>Known as Moving Average</a:t>
            </a:r>
          </a:p>
        </p:txBody>
      </p:sp>
      <p:sp>
        <p:nvSpPr>
          <p:cNvPr id="3" name="Slide Number Placeholder 2">
            <a:extLst>
              <a:ext uri="{FF2B5EF4-FFF2-40B4-BE49-F238E27FC236}">
                <a16:creationId xmlns:a16="http://schemas.microsoft.com/office/drawing/2014/main" id="{3EC59C30-EBB0-4A62-8377-BE2030D9FF80}"/>
              </a:ext>
            </a:extLst>
          </p:cNvPr>
          <p:cNvSpPr>
            <a:spLocks noGrp="1"/>
          </p:cNvSpPr>
          <p:nvPr>
            <p:ph type="sldNum" sz="quarter" idx="12"/>
          </p:nvPr>
        </p:nvSpPr>
        <p:spPr/>
        <p:txBody>
          <a:bodyPr/>
          <a:lstStyle/>
          <a:p>
            <a:pPr>
              <a:defRPr/>
            </a:pPr>
            <a:fld id="{4C8EE512-C4AF-B046-9730-14A63E43FBAA}" type="slidenum">
              <a:rPr lang="en-US" smtClean="0"/>
              <a:pPr>
                <a:defRPr/>
              </a:pPr>
              <a:t>16</a:t>
            </a:fld>
            <a:endParaRPr lang="en-US"/>
          </a:p>
        </p:txBody>
      </p:sp>
    </p:spTree>
    <p:extLst>
      <p:ext uri="{BB962C8B-B14F-4D97-AF65-F5344CB8AC3E}">
        <p14:creationId xmlns:p14="http://schemas.microsoft.com/office/powerpoint/2010/main" val="2758839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Smoothing Speed</a:t>
            </a:r>
          </a:p>
        </p:txBody>
      </p:sp>
      <p:pic>
        <p:nvPicPr>
          <p:cNvPr id="3" name="Picture 2">
            <a:extLst>
              <a:ext uri="{FF2B5EF4-FFF2-40B4-BE49-F238E27FC236}">
                <a16:creationId xmlns:a16="http://schemas.microsoft.com/office/drawing/2014/main" id="{3470FEC6-89F5-4BE8-92A3-C69CA1008971}"/>
              </a:ext>
            </a:extLst>
          </p:cNvPr>
          <p:cNvPicPr>
            <a:picLocks noChangeAspect="1"/>
          </p:cNvPicPr>
          <p:nvPr/>
        </p:nvPicPr>
        <p:blipFill>
          <a:blip r:embed="rId2"/>
          <a:stretch>
            <a:fillRect/>
          </a:stretch>
        </p:blipFill>
        <p:spPr>
          <a:xfrm>
            <a:off x="901175" y="1905000"/>
            <a:ext cx="7557025" cy="4735641"/>
          </a:xfrm>
          <a:prstGeom prst="rect">
            <a:avLst/>
          </a:prstGeom>
        </p:spPr>
      </p:pic>
      <p:sp>
        <p:nvSpPr>
          <p:cNvPr id="4" name="Slide Number Placeholder 3">
            <a:extLst>
              <a:ext uri="{FF2B5EF4-FFF2-40B4-BE49-F238E27FC236}">
                <a16:creationId xmlns:a16="http://schemas.microsoft.com/office/drawing/2014/main" id="{BCC0EBCA-890F-45CA-ACF8-7DB6DB64AFAB}"/>
              </a:ext>
            </a:extLst>
          </p:cNvPr>
          <p:cNvSpPr>
            <a:spLocks noGrp="1"/>
          </p:cNvSpPr>
          <p:nvPr>
            <p:ph type="sldNum" sz="quarter" idx="12"/>
          </p:nvPr>
        </p:nvSpPr>
        <p:spPr/>
        <p:txBody>
          <a:bodyPr/>
          <a:lstStyle/>
          <a:p>
            <a:pPr>
              <a:defRPr/>
            </a:pPr>
            <a:fld id="{4C8EE512-C4AF-B046-9730-14A63E43FBAA}" type="slidenum">
              <a:rPr lang="en-US" smtClean="0"/>
              <a:pPr>
                <a:defRPr/>
              </a:pPr>
              <a:t>17</a:t>
            </a:fld>
            <a:endParaRPr lang="en-US"/>
          </a:p>
        </p:txBody>
      </p:sp>
    </p:spTree>
    <p:extLst>
      <p:ext uri="{BB962C8B-B14F-4D97-AF65-F5344CB8AC3E}">
        <p14:creationId xmlns:p14="http://schemas.microsoft.com/office/powerpoint/2010/main" val="1349820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Data Partitioning Techniques:</a:t>
            </a:r>
          </a:p>
        </p:txBody>
      </p:sp>
      <p:sp>
        <p:nvSpPr>
          <p:cNvPr id="4" name="Rectangle 3">
            <a:extLst>
              <a:ext uri="{FF2B5EF4-FFF2-40B4-BE49-F238E27FC236}">
                <a16:creationId xmlns:a16="http://schemas.microsoft.com/office/drawing/2014/main" id="{AF7C864C-3AA6-4F32-849D-8CCD52706C42}"/>
              </a:ext>
            </a:extLst>
          </p:cNvPr>
          <p:cNvSpPr/>
          <p:nvPr/>
        </p:nvSpPr>
        <p:spPr>
          <a:xfrm>
            <a:off x="762000" y="1853148"/>
            <a:ext cx="7162800" cy="2308324"/>
          </a:xfrm>
          <a:prstGeom prst="rect">
            <a:avLst/>
          </a:prstGeom>
        </p:spPr>
        <p:txBody>
          <a:bodyPr wrap="square">
            <a:spAutoFit/>
          </a:bodyPr>
          <a:lstStyle/>
          <a:p>
            <a:pPr marL="342900" lvl="0" indent="-342900">
              <a:buFont typeface="Arial" panose="020B0604020202020204" pitchFamily="34" charset="0"/>
              <a:buChar char="•"/>
            </a:pPr>
            <a:r>
              <a:rPr lang="en-US" sz="1600" dirty="0"/>
              <a:t>Vessels Hierarchy (MMSI, Voyages)</a:t>
            </a:r>
          </a:p>
          <a:p>
            <a:pPr marL="342900" lvl="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Why partitioning trajectories is necessary?</a:t>
            </a:r>
          </a:p>
          <a:p>
            <a:pPr lvl="0"/>
            <a:endParaRPr lang="en-US" sz="1600" dirty="0"/>
          </a:p>
          <a:p>
            <a:pPr marL="342900" lvl="0" indent="-342900">
              <a:buFont typeface="Arial" panose="020B0604020202020204" pitchFamily="34" charset="0"/>
              <a:buChar char="•"/>
            </a:pPr>
            <a:r>
              <a:rPr lang="en-US" sz="1600" dirty="0"/>
              <a:t>Voyages into Sub Voyages / Trajectories into sub-trajectories</a:t>
            </a:r>
          </a:p>
          <a:p>
            <a:pPr lvl="0"/>
            <a:endParaRPr lang="en-US" sz="1600" dirty="0"/>
          </a:p>
          <a:p>
            <a:pPr marL="342900" lvl="0" indent="-342900">
              <a:buFont typeface="Arial" panose="020B0604020202020204" pitchFamily="34" charset="0"/>
              <a:buChar char="•"/>
            </a:pPr>
            <a:r>
              <a:rPr lang="en-US" sz="1600" dirty="0"/>
              <a:t>We used two techniques to partitioned the trajectories:</a:t>
            </a:r>
          </a:p>
          <a:p>
            <a:pPr marL="800100" lvl="1" indent="-342900">
              <a:buFont typeface="+mj-lt"/>
              <a:buAutoNum type="arabicPeriod"/>
            </a:pPr>
            <a:r>
              <a:rPr lang="en-US" sz="1600" dirty="0"/>
              <a:t>Speed threshold</a:t>
            </a:r>
          </a:p>
          <a:p>
            <a:pPr marL="800100" lvl="1" indent="-342900">
              <a:buFont typeface="+mj-lt"/>
              <a:buAutoNum type="arabicPeriod"/>
            </a:pPr>
            <a:r>
              <a:rPr lang="en-US" sz="1600" dirty="0"/>
              <a:t>Counting approach</a:t>
            </a:r>
          </a:p>
        </p:txBody>
      </p:sp>
      <p:sp>
        <p:nvSpPr>
          <p:cNvPr id="3" name="Slide Number Placeholder 2">
            <a:extLst>
              <a:ext uri="{FF2B5EF4-FFF2-40B4-BE49-F238E27FC236}">
                <a16:creationId xmlns:a16="http://schemas.microsoft.com/office/drawing/2014/main" id="{E3F9823F-17FA-4851-A89D-666306BDD3F5}"/>
              </a:ext>
            </a:extLst>
          </p:cNvPr>
          <p:cNvSpPr>
            <a:spLocks noGrp="1"/>
          </p:cNvSpPr>
          <p:nvPr>
            <p:ph type="sldNum" sz="quarter" idx="12"/>
          </p:nvPr>
        </p:nvSpPr>
        <p:spPr/>
        <p:txBody>
          <a:bodyPr/>
          <a:lstStyle/>
          <a:p>
            <a:pPr>
              <a:defRPr/>
            </a:pPr>
            <a:fld id="{4C8EE512-C4AF-B046-9730-14A63E43FBAA}" type="slidenum">
              <a:rPr lang="en-US" smtClean="0"/>
              <a:pPr>
                <a:defRPr/>
              </a:pPr>
              <a:t>18</a:t>
            </a:fld>
            <a:endParaRPr lang="en-US"/>
          </a:p>
        </p:txBody>
      </p:sp>
    </p:spTree>
    <p:extLst>
      <p:ext uri="{BB962C8B-B14F-4D97-AF65-F5344CB8AC3E}">
        <p14:creationId xmlns:p14="http://schemas.microsoft.com/office/powerpoint/2010/main" val="3430296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Stay Points</a:t>
            </a:r>
          </a:p>
        </p:txBody>
      </p:sp>
      <p:sp>
        <p:nvSpPr>
          <p:cNvPr id="8" name="Rectangle 7">
            <a:extLst>
              <a:ext uri="{FF2B5EF4-FFF2-40B4-BE49-F238E27FC236}">
                <a16:creationId xmlns:a16="http://schemas.microsoft.com/office/drawing/2014/main" id="{C93A6708-FDC5-4F87-BD3F-41E020CC52BA}"/>
              </a:ext>
            </a:extLst>
          </p:cNvPr>
          <p:cNvSpPr/>
          <p:nvPr/>
        </p:nvSpPr>
        <p:spPr>
          <a:xfrm>
            <a:off x="685800" y="1905000"/>
            <a:ext cx="7162800" cy="830997"/>
          </a:xfrm>
          <a:prstGeom prst="rect">
            <a:avLst/>
          </a:prstGeom>
        </p:spPr>
        <p:txBody>
          <a:bodyPr wrap="square">
            <a:spAutoFit/>
          </a:bodyPr>
          <a:lstStyle/>
          <a:p>
            <a:pPr marL="285750" indent="-285750" algn="just">
              <a:buFont typeface="Arial" panose="020B0604020202020204" pitchFamily="34" charset="0"/>
              <a:buChar char="•"/>
            </a:pPr>
            <a:r>
              <a:rPr lang="en-US" sz="1600" dirty="0"/>
              <a:t>Stay points / stop points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Calculated through the speed threshold value</a:t>
            </a:r>
          </a:p>
        </p:txBody>
      </p:sp>
      <p:sp>
        <p:nvSpPr>
          <p:cNvPr id="7" name="Rectangle 6">
            <a:extLst>
              <a:ext uri="{FF2B5EF4-FFF2-40B4-BE49-F238E27FC236}">
                <a16:creationId xmlns:a16="http://schemas.microsoft.com/office/drawing/2014/main" id="{5460BCCE-009B-495D-B803-CA6258011B4D}"/>
              </a:ext>
            </a:extLst>
          </p:cNvPr>
          <p:cNvSpPr/>
          <p:nvPr/>
        </p:nvSpPr>
        <p:spPr>
          <a:xfrm>
            <a:off x="685800" y="3934361"/>
            <a:ext cx="7162800" cy="1815882"/>
          </a:xfrm>
          <a:prstGeom prst="rect">
            <a:avLst/>
          </a:prstGeom>
        </p:spPr>
        <p:txBody>
          <a:bodyPr wrap="square">
            <a:spAutoFit/>
          </a:bodyPr>
          <a:lstStyle/>
          <a:p>
            <a:pPr marL="342900" indent="-342900" algn="just">
              <a:buFont typeface="+mj-lt"/>
              <a:buAutoNum type="arabicPeriod"/>
            </a:pPr>
            <a:r>
              <a:rPr lang="en-US" sz="1600" dirty="0"/>
              <a:t>Flag all the points which are below threshold</a:t>
            </a:r>
          </a:p>
          <a:p>
            <a:pPr marL="342900" indent="-342900" algn="just">
              <a:buFont typeface="+mj-lt"/>
              <a:buAutoNum type="arabicPeriod"/>
            </a:pPr>
            <a:endParaRPr lang="en-US" sz="1600" dirty="0"/>
          </a:p>
          <a:p>
            <a:pPr marL="342900" indent="-342900" algn="just">
              <a:buFont typeface="+mj-lt"/>
              <a:buAutoNum type="arabicPeriod"/>
            </a:pPr>
            <a:r>
              <a:rPr lang="en-US" sz="1600" dirty="0"/>
              <a:t>Shift those points and apply the X-OR function to invert the logic for all true/false value</a:t>
            </a:r>
          </a:p>
          <a:p>
            <a:pPr marL="342900" indent="-342900" algn="just">
              <a:buFont typeface="+mj-lt"/>
              <a:buAutoNum type="arabicPeriod"/>
            </a:pPr>
            <a:endParaRPr lang="en-US" sz="1600" dirty="0"/>
          </a:p>
          <a:p>
            <a:pPr marL="342900" indent="-342900" algn="just">
              <a:buFont typeface="+mj-lt"/>
              <a:buAutoNum type="arabicPeriod"/>
            </a:pPr>
            <a:r>
              <a:rPr lang="en-US" sz="1600" dirty="0"/>
              <a:t>When the value changes in the truth table from the false to true, that point is being flagged as the valid stay point</a:t>
            </a:r>
          </a:p>
        </p:txBody>
      </p:sp>
      <p:sp>
        <p:nvSpPr>
          <p:cNvPr id="9" name="Title 1">
            <a:extLst>
              <a:ext uri="{FF2B5EF4-FFF2-40B4-BE49-F238E27FC236}">
                <a16:creationId xmlns:a16="http://schemas.microsoft.com/office/drawing/2014/main" id="{0064F8FF-523B-4A0F-B9AE-9248B8991C70}"/>
              </a:ext>
            </a:extLst>
          </p:cNvPr>
          <p:cNvSpPr txBox="1">
            <a:spLocks/>
          </p:cNvSpPr>
          <p:nvPr/>
        </p:nvSpPr>
        <p:spPr bwMode="auto">
          <a:xfrm>
            <a:off x="990600" y="3276600"/>
            <a:ext cx="1728747"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r>
              <a:rPr lang="en-US" sz="1800" kern="0" dirty="0"/>
              <a:t>Process:</a:t>
            </a:r>
          </a:p>
        </p:txBody>
      </p:sp>
      <p:sp>
        <p:nvSpPr>
          <p:cNvPr id="3" name="Slide Number Placeholder 2">
            <a:extLst>
              <a:ext uri="{FF2B5EF4-FFF2-40B4-BE49-F238E27FC236}">
                <a16:creationId xmlns:a16="http://schemas.microsoft.com/office/drawing/2014/main" id="{77329DD6-FDF4-4A22-AE41-43AD97608D47}"/>
              </a:ext>
            </a:extLst>
          </p:cNvPr>
          <p:cNvSpPr>
            <a:spLocks noGrp="1"/>
          </p:cNvSpPr>
          <p:nvPr>
            <p:ph type="sldNum" sz="quarter" idx="12"/>
          </p:nvPr>
        </p:nvSpPr>
        <p:spPr/>
        <p:txBody>
          <a:bodyPr/>
          <a:lstStyle/>
          <a:p>
            <a:pPr>
              <a:defRPr/>
            </a:pPr>
            <a:fld id="{4C8EE512-C4AF-B046-9730-14A63E43FBAA}" type="slidenum">
              <a:rPr lang="en-US" smtClean="0"/>
              <a:pPr>
                <a:defRPr/>
              </a:pPr>
              <a:t>19</a:t>
            </a:fld>
            <a:endParaRPr lang="en-US"/>
          </a:p>
        </p:txBody>
      </p:sp>
    </p:spTree>
    <p:extLst>
      <p:ext uri="{BB962C8B-B14F-4D97-AF65-F5344CB8AC3E}">
        <p14:creationId xmlns:p14="http://schemas.microsoft.com/office/powerpoint/2010/main" val="79933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98438A-214D-4710-A445-F085641DC7CC}"/>
              </a:ext>
            </a:extLst>
          </p:cNvPr>
          <p:cNvSpPr/>
          <p:nvPr/>
        </p:nvSpPr>
        <p:spPr>
          <a:xfrm>
            <a:off x="304800" y="1018870"/>
            <a:ext cx="7391400" cy="646331"/>
          </a:xfrm>
          <a:prstGeom prst="rect">
            <a:avLst/>
          </a:prstGeom>
        </p:spPr>
        <p:txBody>
          <a:bodyPr wrap="square">
            <a:spAutoFit/>
          </a:bodyPr>
          <a:lstStyle/>
          <a:p>
            <a:pPr eaLnBrk="1" hangingPunct="1"/>
            <a:r>
              <a:rPr lang="en-US" sz="3600" b="1" dirty="0">
                <a:solidFill>
                  <a:schemeClr val="tx2"/>
                </a:solidFill>
                <a:latin typeface="+mj-lt"/>
                <a:ea typeface="+mj-ea"/>
                <a:cs typeface="+mj-cs"/>
              </a:rPr>
              <a:t>Trajectory</a:t>
            </a:r>
          </a:p>
        </p:txBody>
      </p:sp>
      <p:graphicFrame>
        <p:nvGraphicFramePr>
          <p:cNvPr id="3" name="Object 2">
            <a:extLst>
              <a:ext uri="{FF2B5EF4-FFF2-40B4-BE49-F238E27FC236}">
                <a16:creationId xmlns:a16="http://schemas.microsoft.com/office/drawing/2014/main" id="{749B829F-C41B-4235-AA5F-97F2CCA52F62}"/>
              </a:ext>
            </a:extLst>
          </p:cNvPr>
          <p:cNvGraphicFramePr>
            <a:graphicFrameLocks noChangeAspect="1"/>
          </p:cNvGraphicFramePr>
          <p:nvPr>
            <p:extLst>
              <p:ext uri="{D42A27DB-BD31-4B8C-83A1-F6EECF244321}">
                <p14:modId xmlns:p14="http://schemas.microsoft.com/office/powerpoint/2010/main" val="954222951"/>
              </p:ext>
            </p:extLst>
          </p:nvPr>
        </p:nvGraphicFramePr>
        <p:xfrm>
          <a:off x="4557713" y="3414713"/>
          <a:ext cx="28575" cy="28575"/>
        </p:xfrm>
        <a:graphic>
          <a:graphicData uri="http://schemas.openxmlformats.org/presentationml/2006/ole">
            <mc:AlternateContent xmlns:mc="http://schemas.openxmlformats.org/markup-compatibility/2006">
              <mc:Choice xmlns:v="urn:schemas-microsoft-com:vml" Requires="v">
                <p:oleObj spid="_x0000_s19657" name="HTML Document" r:id="rId3" imgW="0" imgH="0" progId="htmlfile">
                  <p:link updateAutomatic="1"/>
                </p:oleObj>
              </mc:Choice>
              <mc:Fallback>
                <p:oleObj name="HTML Document" r:id="rId3" imgW="0" imgH="0" progId="htmlfile">
                  <p:link updateAutomatic="1"/>
                  <p:pic>
                    <p:nvPicPr>
                      <p:cNvPr id="0" name=""/>
                      <p:cNvPicPr/>
                      <p:nvPr/>
                    </p:nvPicPr>
                    <p:blipFill>
                      <a:blip r:embed="rId4"/>
                      <a:stretch>
                        <a:fillRect/>
                      </a:stretch>
                    </p:blipFill>
                    <p:spPr>
                      <a:xfrm>
                        <a:off x="4557713" y="3414713"/>
                        <a:ext cx="28575" cy="28575"/>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43524DF1-C9DD-4E39-A327-4242EFE6A5A6}"/>
              </a:ext>
            </a:extLst>
          </p:cNvPr>
          <p:cNvPicPr>
            <a:picLocks noChangeAspect="1"/>
          </p:cNvPicPr>
          <p:nvPr/>
        </p:nvPicPr>
        <p:blipFill>
          <a:blip r:embed="rId5"/>
          <a:stretch>
            <a:fillRect/>
          </a:stretch>
        </p:blipFill>
        <p:spPr>
          <a:xfrm>
            <a:off x="415637" y="1785355"/>
            <a:ext cx="8312727" cy="4844045"/>
          </a:xfrm>
          <a:prstGeom prst="rect">
            <a:avLst/>
          </a:prstGeom>
        </p:spPr>
      </p:pic>
      <p:sp>
        <p:nvSpPr>
          <p:cNvPr id="12" name="Slide Number Placeholder 11">
            <a:extLst>
              <a:ext uri="{FF2B5EF4-FFF2-40B4-BE49-F238E27FC236}">
                <a16:creationId xmlns:a16="http://schemas.microsoft.com/office/drawing/2014/main" id="{4709F8AA-2F76-4D6A-AF83-13CD335E6689}"/>
              </a:ext>
            </a:extLst>
          </p:cNvPr>
          <p:cNvSpPr>
            <a:spLocks noGrp="1"/>
          </p:cNvSpPr>
          <p:nvPr>
            <p:ph type="sldNum" sz="quarter" idx="12"/>
          </p:nvPr>
        </p:nvSpPr>
        <p:spPr/>
        <p:txBody>
          <a:bodyPr/>
          <a:lstStyle/>
          <a:p>
            <a:pPr>
              <a:defRPr/>
            </a:pPr>
            <a:fld id="{4C8EE512-C4AF-B046-9730-14A63E43FBAA}" type="slidenum">
              <a:rPr lang="en-US" smtClean="0"/>
              <a:pPr>
                <a:defRPr/>
              </a:pPr>
              <a:t>2</a:t>
            </a:fld>
            <a:endParaRPr lang="en-US"/>
          </a:p>
        </p:txBody>
      </p:sp>
    </p:spTree>
    <p:extLst>
      <p:ext uri="{BB962C8B-B14F-4D97-AF65-F5344CB8AC3E}">
        <p14:creationId xmlns:p14="http://schemas.microsoft.com/office/powerpoint/2010/main" val="1278397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950FB2-DB51-4798-8DF8-BDC0B5B9D646}"/>
              </a:ext>
            </a:extLst>
          </p:cNvPr>
          <p:cNvPicPr>
            <a:picLocks noChangeAspect="1"/>
          </p:cNvPicPr>
          <p:nvPr/>
        </p:nvPicPr>
        <p:blipFill>
          <a:blip r:embed="rId2"/>
          <a:stretch>
            <a:fillRect/>
          </a:stretch>
        </p:blipFill>
        <p:spPr>
          <a:xfrm>
            <a:off x="0" y="914400"/>
            <a:ext cx="9144000" cy="5943600"/>
          </a:xfrm>
          <a:prstGeom prst="rect">
            <a:avLst/>
          </a:prstGeom>
        </p:spPr>
      </p:pic>
      <p:sp>
        <p:nvSpPr>
          <p:cNvPr id="3" name="Slide Number Placeholder 2">
            <a:extLst>
              <a:ext uri="{FF2B5EF4-FFF2-40B4-BE49-F238E27FC236}">
                <a16:creationId xmlns:a16="http://schemas.microsoft.com/office/drawing/2014/main" id="{431CC0DA-EB85-4BB4-B3CF-20121461245A}"/>
              </a:ext>
            </a:extLst>
          </p:cNvPr>
          <p:cNvSpPr>
            <a:spLocks noGrp="1"/>
          </p:cNvSpPr>
          <p:nvPr>
            <p:ph type="sldNum" sz="quarter" idx="12"/>
          </p:nvPr>
        </p:nvSpPr>
        <p:spPr/>
        <p:txBody>
          <a:bodyPr/>
          <a:lstStyle/>
          <a:p>
            <a:pPr>
              <a:defRPr/>
            </a:pPr>
            <a:fld id="{4C8EE512-C4AF-B046-9730-14A63E43FBAA}" type="slidenum">
              <a:rPr lang="en-US" smtClean="0"/>
              <a:pPr>
                <a:defRPr/>
              </a:pPr>
              <a:t>20</a:t>
            </a:fld>
            <a:endParaRPr lang="en-US"/>
          </a:p>
        </p:txBody>
      </p:sp>
    </p:spTree>
    <p:extLst>
      <p:ext uri="{BB962C8B-B14F-4D97-AF65-F5344CB8AC3E}">
        <p14:creationId xmlns:p14="http://schemas.microsoft.com/office/powerpoint/2010/main" val="495115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Threshold approach</a:t>
            </a:r>
          </a:p>
        </p:txBody>
      </p:sp>
      <p:pic>
        <p:nvPicPr>
          <p:cNvPr id="7" name="Picture 6">
            <a:extLst>
              <a:ext uri="{FF2B5EF4-FFF2-40B4-BE49-F238E27FC236}">
                <a16:creationId xmlns:a16="http://schemas.microsoft.com/office/drawing/2014/main" id="{4EAB54E5-ADDE-48DB-9182-0291CBA1BE68}"/>
              </a:ext>
            </a:extLst>
          </p:cNvPr>
          <p:cNvPicPr>
            <a:picLocks noChangeAspect="1"/>
          </p:cNvPicPr>
          <p:nvPr/>
        </p:nvPicPr>
        <p:blipFill>
          <a:blip r:embed="rId2"/>
          <a:stretch>
            <a:fillRect/>
          </a:stretch>
        </p:blipFill>
        <p:spPr>
          <a:xfrm>
            <a:off x="858824" y="1791880"/>
            <a:ext cx="7599376" cy="4685120"/>
          </a:xfrm>
          <a:prstGeom prst="rect">
            <a:avLst/>
          </a:prstGeom>
        </p:spPr>
      </p:pic>
      <p:sp>
        <p:nvSpPr>
          <p:cNvPr id="3" name="Slide Number Placeholder 2">
            <a:extLst>
              <a:ext uri="{FF2B5EF4-FFF2-40B4-BE49-F238E27FC236}">
                <a16:creationId xmlns:a16="http://schemas.microsoft.com/office/drawing/2014/main" id="{3DD93A87-CF26-464A-8AA7-D9EBB74C8385}"/>
              </a:ext>
            </a:extLst>
          </p:cNvPr>
          <p:cNvSpPr>
            <a:spLocks noGrp="1"/>
          </p:cNvSpPr>
          <p:nvPr>
            <p:ph type="sldNum" sz="quarter" idx="12"/>
          </p:nvPr>
        </p:nvSpPr>
        <p:spPr/>
        <p:txBody>
          <a:bodyPr/>
          <a:lstStyle/>
          <a:p>
            <a:pPr>
              <a:defRPr/>
            </a:pPr>
            <a:fld id="{4C8EE512-C4AF-B046-9730-14A63E43FBAA}" type="slidenum">
              <a:rPr lang="en-US" smtClean="0"/>
              <a:pPr>
                <a:defRPr/>
              </a:pPr>
              <a:t>21</a:t>
            </a:fld>
            <a:endParaRPr lang="en-US"/>
          </a:p>
        </p:txBody>
      </p:sp>
    </p:spTree>
    <p:extLst>
      <p:ext uri="{BB962C8B-B14F-4D97-AF65-F5344CB8AC3E}">
        <p14:creationId xmlns:p14="http://schemas.microsoft.com/office/powerpoint/2010/main" val="371071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Threshold Approach:</a:t>
            </a:r>
          </a:p>
        </p:txBody>
      </p:sp>
      <p:pic>
        <p:nvPicPr>
          <p:cNvPr id="3" name="Picture 2">
            <a:extLst>
              <a:ext uri="{FF2B5EF4-FFF2-40B4-BE49-F238E27FC236}">
                <a16:creationId xmlns:a16="http://schemas.microsoft.com/office/drawing/2014/main" id="{0B987220-CDC8-4686-921B-374EEFFEDCB1}"/>
              </a:ext>
            </a:extLst>
          </p:cNvPr>
          <p:cNvPicPr>
            <a:picLocks noChangeAspect="1"/>
          </p:cNvPicPr>
          <p:nvPr/>
        </p:nvPicPr>
        <p:blipFill>
          <a:blip r:embed="rId2"/>
          <a:stretch>
            <a:fillRect/>
          </a:stretch>
        </p:blipFill>
        <p:spPr>
          <a:xfrm>
            <a:off x="935719" y="1882024"/>
            <a:ext cx="7641208" cy="4671176"/>
          </a:xfrm>
          <a:prstGeom prst="rect">
            <a:avLst/>
          </a:prstGeom>
        </p:spPr>
      </p:pic>
      <p:sp>
        <p:nvSpPr>
          <p:cNvPr id="4" name="Slide Number Placeholder 3">
            <a:extLst>
              <a:ext uri="{FF2B5EF4-FFF2-40B4-BE49-F238E27FC236}">
                <a16:creationId xmlns:a16="http://schemas.microsoft.com/office/drawing/2014/main" id="{80D17960-3635-4D97-A97A-5D899F17E27B}"/>
              </a:ext>
            </a:extLst>
          </p:cNvPr>
          <p:cNvSpPr>
            <a:spLocks noGrp="1"/>
          </p:cNvSpPr>
          <p:nvPr>
            <p:ph type="sldNum" sz="quarter" idx="12"/>
          </p:nvPr>
        </p:nvSpPr>
        <p:spPr/>
        <p:txBody>
          <a:bodyPr/>
          <a:lstStyle/>
          <a:p>
            <a:pPr>
              <a:defRPr/>
            </a:pPr>
            <a:fld id="{4C8EE512-C4AF-B046-9730-14A63E43FBAA}" type="slidenum">
              <a:rPr lang="en-US" smtClean="0"/>
              <a:pPr>
                <a:defRPr/>
              </a:pPr>
              <a:t>22</a:t>
            </a:fld>
            <a:endParaRPr lang="en-US"/>
          </a:p>
        </p:txBody>
      </p:sp>
    </p:spTree>
    <p:extLst>
      <p:ext uri="{BB962C8B-B14F-4D97-AF65-F5344CB8AC3E}">
        <p14:creationId xmlns:p14="http://schemas.microsoft.com/office/powerpoint/2010/main" val="3347894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8153400" cy="457200"/>
          </a:xfrm>
        </p:spPr>
        <p:txBody>
          <a:bodyPr/>
          <a:lstStyle/>
          <a:p>
            <a:pPr marL="457200" lvl="1" algn="l"/>
            <a:r>
              <a:rPr lang="en-US" sz="3600" b="1" dirty="0">
                <a:latin typeface="+mj-lt"/>
                <a:ea typeface="+mj-ea"/>
                <a:cs typeface="+mj-cs"/>
              </a:rPr>
              <a:t>Counting approach</a:t>
            </a:r>
          </a:p>
        </p:txBody>
      </p:sp>
      <p:pic>
        <p:nvPicPr>
          <p:cNvPr id="3" name="Picture 2">
            <a:extLst>
              <a:ext uri="{FF2B5EF4-FFF2-40B4-BE49-F238E27FC236}">
                <a16:creationId xmlns:a16="http://schemas.microsoft.com/office/drawing/2014/main" id="{1D07C67E-A74D-4CF1-AD53-087A447F7FD0}"/>
              </a:ext>
            </a:extLst>
          </p:cNvPr>
          <p:cNvPicPr>
            <a:picLocks noChangeAspect="1"/>
          </p:cNvPicPr>
          <p:nvPr/>
        </p:nvPicPr>
        <p:blipFill>
          <a:blip r:embed="rId2"/>
          <a:stretch>
            <a:fillRect/>
          </a:stretch>
        </p:blipFill>
        <p:spPr>
          <a:xfrm>
            <a:off x="762000" y="2057400"/>
            <a:ext cx="7533333" cy="4600000"/>
          </a:xfrm>
          <a:prstGeom prst="rect">
            <a:avLst/>
          </a:prstGeom>
        </p:spPr>
      </p:pic>
      <p:sp>
        <p:nvSpPr>
          <p:cNvPr id="4" name="Slide Number Placeholder 3">
            <a:extLst>
              <a:ext uri="{FF2B5EF4-FFF2-40B4-BE49-F238E27FC236}">
                <a16:creationId xmlns:a16="http://schemas.microsoft.com/office/drawing/2014/main" id="{0AED98AF-68EC-4545-B827-AE0AB2B60823}"/>
              </a:ext>
            </a:extLst>
          </p:cNvPr>
          <p:cNvSpPr>
            <a:spLocks noGrp="1"/>
          </p:cNvSpPr>
          <p:nvPr>
            <p:ph type="sldNum" sz="quarter" idx="12"/>
          </p:nvPr>
        </p:nvSpPr>
        <p:spPr/>
        <p:txBody>
          <a:bodyPr/>
          <a:lstStyle/>
          <a:p>
            <a:pPr>
              <a:defRPr/>
            </a:pPr>
            <a:fld id="{4C8EE512-C4AF-B046-9730-14A63E43FBAA}" type="slidenum">
              <a:rPr lang="en-US" smtClean="0"/>
              <a:pPr>
                <a:defRPr/>
              </a:pPr>
              <a:t>23</a:t>
            </a:fld>
            <a:endParaRPr lang="en-US"/>
          </a:p>
        </p:txBody>
      </p:sp>
    </p:spTree>
    <p:extLst>
      <p:ext uri="{BB962C8B-B14F-4D97-AF65-F5344CB8AC3E}">
        <p14:creationId xmlns:p14="http://schemas.microsoft.com/office/powerpoint/2010/main" val="269615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8153400" cy="457200"/>
          </a:xfrm>
        </p:spPr>
        <p:txBody>
          <a:bodyPr/>
          <a:lstStyle/>
          <a:p>
            <a:pPr marL="457200" lvl="1" algn="l"/>
            <a:r>
              <a:rPr lang="en-US" sz="3600" b="1" dirty="0">
                <a:latin typeface="+mj-lt"/>
                <a:ea typeface="+mj-ea"/>
                <a:cs typeface="+mj-cs"/>
              </a:rPr>
              <a:t>Why counting approach?</a:t>
            </a:r>
          </a:p>
        </p:txBody>
      </p:sp>
      <p:sp>
        <p:nvSpPr>
          <p:cNvPr id="2" name="Rectangle 1">
            <a:extLst>
              <a:ext uri="{FF2B5EF4-FFF2-40B4-BE49-F238E27FC236}">
                <a16:creationId xmlns:a16="http://schemas.microsoft.com/office/drawing/2014/main" id="{21B50446-816E-4184-8208-AD02C3BB2E23}"/>
              </a:ext>
            </a:extLst>
          </p:cNvPr>
          <p:cNvSpPr/>
          <p:nvPr/>
        </p:nvSpPr>
        <p:spPr>
          <a:xfrm>
            <a:off x="762000" y="1958876"/>
            <a:ext cx="8001000" cy="2677656"/>
          </a:xfrm>
          <a:prstGeom prst="rect">
            <a:avLst/>
          </a:prstGeom>
        </p:spPr>
        <p:txBody>
          <a:bodyPr wrap="square">
            <a:spAutoFit/>
          </a:bodyPr>
          <a:lstStyle/>
          <a:p>
            <a:pPr marL="285750" indent="-285750" algn="just">
              <a:buFont typeface="Arial" panose="020B0604020202020204" pitchFamily="34" charset="0"/>
              <a:buChar char="•"/>
            </a:pPr>
            <a:r>
              <a:rPr lang="en-US" dirty="0"/>
              <a:t>Because if the points are keep changing at the threshold value then we can loose a valid trajectory data.</a:t>
            </a:r>
          </a:p>
          <a:p>
            <a:pPr algn="just"/>
            <a:endParaRPr lang="en-US" dirty="0"/>
          </a:p>
          <a:p>
            <a:pPr marL="285750" indent="-285750" algn="just">
              <a:buFont typeface="Arial" panose="020B0604020202020204" pitchFamily="34" charset="0"/>
              <a:buChar char="•"/>
            </a:pPr>
            <a:r>
              <a:rPr lang="en-US" dirty="0"/>
              <a:t>Threshold Technique partitioned it into 3 to 4 sub-trajectories, where as counting technique counting technique considered it just single trajectory.</a:t>
            </a:r>
          </a:p>
        </p:txBody>
      </p:sp>
      <p:sp>
        <p:nvSpPr>
          <p:cNvPr id="4" name="Slide Number Placeholder 3">
            <a:extLst>
              <a:ext uri="{FF2B5EF4-FFF2-40B4-BE49-F238E27FC236}">
                <a16:creationId xmlns:a16="http://schemas.microsoft.com/office/drawing/2014/main" id="{A4EBF174-0CC5-4A1F-9561-87C138B024EF}"/>
              </a:ext>
            </a:extLst>
          </p:cNvPr>
          <p:cNvSpPr>
            <a:spLocks noGrp="1"/>
          </p:cNvSpPr>
          <p:nvPr>
            <p:ph type="sldNum" sz="quarter" idx="12"/>
          </p:nvPr>
        </p:nvSpPr>
        <p:spPr/>
        <p:txBody>
          <a:bodyPr/>
          <a:lstStyle/>
          <a:p>
            <a:pPr>
              <a:defRPr/>
            </a:pPr>
            <a:fld id="{4C8EE512-C4AF-B046-9730-14A63E43FBAA}" type="slidenum">
              <a:rPr lang="en-US" smtClean="0"/>
              <a:pPr>
                <a:defRPr/>
              </a:pPr>
              <a:t>24</a:t>
            </a:fld>
            <a:endParaRPr lang="en-US"/>
          </a:p>
        </p:txBody>
      </p:sp>
    </p:spTree>
    <p:extLst>
      <p:ext uri="{BB962C8B-B14F-4D97-AF65-F5344CB8AC3E}">
        <p14:creationId xmlns:p14="http://schemas.microsoft.com/office/powerpoint/2010/main" val="3165775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AC90FC-8A40-450D-87FA-FDCBD2EECD2C}"/>
              </a:ext>
            </a:extLst>
          </p:cNvPr>
          <p:cNvSpPr>
            <a:spLocks noGrp="1"/>
          </p:cNvSpPr>
          <p:nvPr>
            <p:ph type="title"/>
          </p:nvPr>
        </p:nvSpPr>
        <p:spPr>
          <a:xfrm>
            <a:off x="838200" y="1185862"/>
            <a:ext cx="6629400" cy="566738"/>
          </a:xfrm>
        </p:spPr>
        <p:txBody>
          <a:bodyPr/>
          <a:lstStyle/>
          <a:p>
            <a:r>
              <a:rPr lang="en-US" dirty="0"/>
              <a:t>Total Unique Trajectories breakdown with Threshold and Counting approach</a:t>
            </a:r>
          </a:p>
        </p:txBody>
      </p:sp>
      <p:pic>
        <p:nvPicPr>
          <p:cNvPr id="4" name="Picture 3">
            <a:extLst>
              <a:ext uri="{FF2B5EF4-FFF2-40B4-BE49-F238E27FC236}">
                <a16:creationId xmlns:a16="http://schemas.microsoft.com/office/drawing/2014/main" id="{8A739136-8F87-4C67-8F18-A1D7DE10BA82}"/>
              </a:ext>
            </a:extLst>
          </p:cNvPr>
          <p:cNvPicPr>
            <a:picLocks noChangeAspect="1"/>
          </p:cNvPicPr>
          <p:nvPr/>
        </p:nvPicPr>
        <p:blipFill>
          <a:blip r:embed="rId2"/>
          <a:stretch>
            <a:fillRect/>
          </a:stretch>
        </p:blipFill>
        <p:spPr>
          <a:xfrm>
            <a:off x="793488" y="1746073"/>
            <a:ext cx="7557025" cy="4807127"/>
          </a:xfrm>
          <a:prstGeom prst="rect">
            <a:avLst/>
          </a:prstGeom>
        </p:spPr>
      </p:pic>
      <p:sp>
        <p:nvSpPr>
          <p:cNvPr id="5" name="Slide Number Placeholder 4">
            <a:extLst>
              <a:ext uri="{FF2B5EF4-FFF2-40B4-BE49-F238E27FC236}">
                <a16:creationId xmlns:a16="http://schemas.microsoft.com/office/drawing/2014/main" id="{1395AE72-2C79-4F65-8F62-168580052507}"/>
              </a:ext>
            </a:extLst>
          </p:cNvPr>
          <p:cNvSpPr>
            <a:spLocks noGrp="1"/>
          </p:cNvSpPr>
          <p:nvPr>
            <p:ph type="sldNum" sz="quarter" idx="12"/>
          </p:nvPr>
        </p:nvSpPr>
        <p:spPr/>
        <p:txBody>
          <a:bodyPr/>
          <a:lstStyle/>
          <a:p>
            <a:pPr>
              <a:defRPr/>
            </a:pPr>
            <a:fld id="{4C8EE512-C4AF-B046-9730-14A63E43FBAA}" type="slidenum">
              <a:rPr lang="en-US" smtClean="0"/>
              <a:pPr>
                <a:defRPr/>
              </a:pPr>
              <a:t>25</a:t>
            </a:fld>
            <a:endParaRPr lang="en-US"/>
          </a:p>
        </p:txBody>
      </p:sp>
    </p:spTree>
    <p:extLst>
      <p:ext uri="{BB962C8B-B14F-4D97-AF65-F5344CB8AC3E}">
        <p14:creationId xmlns:p14="http://schemas.microsoft.com/office/powerpoint/2010/main" val="1458294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066800"/>
            <a:ext cx="7772400" cy="457200"/>
          </a:xfrm>
        </p:spPr>
        <p:txBody>
          <a:bodyPr/>
          <a:lstStyle/>
          <a:p>
            <a:pPr algn="l"/>
            <a:r>
              <a:rPr lang="en-US" sz="3600" dirty="0"/>
              <a:t>Threshold distribution</a:t>
            </a:r>
          </a:p>
        </p:txBody>
      </p:sp>
      <p:sp>
        <p:nvSpPr>
          <p:cNvPr id="9" name="Title 1">
            <a:extLst>
              <a:ext uri="{FF2B5EF4-FFF2-40B4-BE49-F238E27FC236}">
                <a16:creationId xmlns:a16="http://schemas.microsoft.com/office/drawing/2014/main" id="{0064F8FF-523B-4A0F-B9AE-9248B8991C70}"/>
              </a:ext>
            </a:extLst>
          </p:cNvPr>
          <p:cNvSpPr txBox="1">
            <a:spLocks/>
          </p:cNvSpPr>
          <p:nvPr/>
        </p:nvSpPr>
        <p:spPr bwMode="auto">
          <a:xfrm>
            <a:off x="1700253" y="3529053"/>
            <a:ext cx="1728747"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r>
              <a:rPr lang="en-US" sz="1400" b="0" kern="0" dirty="0"/>
              <a:t>Threshold 0.4</a:t>
            </a:r>
          </a:p>
        </p:txBody>
      </p:sp>
      <p:sp>
        <p:nvSpPr>
          <p:cNvPr id="18" name="Title 1">
            <a:extLst>
              <a:ext uri="{FF2B5EF4-FFF2-40B4-BE49-F238E27FC236}">
                <a16:creationId xmlns:a16="http://schemas.microsoft.com/office/drawing/2014/main" id="{A7AD60D3-E530-4967-A46A-37E11FA741E9}"/>
              </a:ext>
            </a:extLst>
          </p:cNvPr>
          <p:cNvSpPr txBox="1">
            <a:spLocks/>
          </p:cNvSpPr>
          <p:nvPr/>
        </p:nvSpPr>
        <p:spPr bwMode="auto">
          <a:xfrm>
            <a:off x="6353094" y="3505200"/>
            <a:ext cx="1728747"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r>
              <a:rPr lang="en-US" sz="1400" b="0" kern="0" dirty="0"/>
              <a:t>Threshold 0.5</a:t>
            </a:r>
          </a:p>
        </p:txBody>
      </p:sp>
      <p:sp>
        <p:nvSpPr>
          <p:cNvPr id="23" name="Title 1">
            <a:extLst>
              <a:ext uri="{FF2B5EF4-FFF2-40B4-BE49-F238E27FC236}">
                <a16:creationId xmlns:a16="http://schemas.microsoft.com/office/drawing/2014/main" id="{46A3C156-66BD-4DB5-B65F-7BFB2DC7EE22}"/>
              </a:ext>
            </a:extLst>
          </p:cNvPr>
          <p:cNvSpPr txBox="1">
            <a:spLocks/>
          </p:cNvSpPr>
          <p:nvPr/>
        </p:nvSpPr>
        <p:spPr bwMode="auto">
          <a:xfrm>
            <a:off x="1676400" y="6172200"/>
            <a:ext cx="1728747"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r>
              <a:rPr lang="en-US" sz="1400" b="0" kern="0" dirty="0"/>
              <a:t>Threshold 0.7</a:t>
            </a:r>
          </a:p>
        </p:txBody>
      </p:sp>
      <p:sp>
        <p:nvSpPr>
          <p:cNvPr id="26" name="Title 1">
            <a:extLst>
              <a:ext uri="{FF2B5EF4-FFF2-40B4-BE49-F238E27FC236}">
                <a16:creationId xmlns:a16="http://schemas.microsoft.com/office/drawing/2014/main" id="{850F522E-5B90-48AE-9D58-EC8232E2C173}"/>
              </a:ext>
            </a:extLst>
          </p:cNvPr>
          <p:cNvSpPr txBox="1">
            <a:spLocks/>
          </p:cNvSpPr>
          <p:nvPr/>
        </p:nvSpPr>
        <p:spPr bwMode="auto">
          <a:xfrm>
            <a:off x="6400800" y="6172200"/>
            <a:ext cx="1728747"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r>
              <a:rPr lang="en-US" sz="1400" b="0" kern="0" dirty="0"/>
              <a:t>Threshold 1.0</a:t>
            </a:r>
          </a:p>
        </p:txBody>
      </p:sp>
      <p:pic>
        <p:nvPicPr>
          <p:cNvPr id="3" name="Picture 2">
            <a:extLst>
              <a:ext uri="{FF2B5EF4-FFF2-40B4-BE49-F238E27FC236}">
                <a16:creationId xmlns:a16="http://schemas.microsoft.com/office/drawing/2014/main" id="{4113292A-EC60-464D-944A-E7ED77817E1C}"/>
              </a:ext>
            </a:extLst>
          </p:cNvPr>
          <p:cNvPicPr>
            <a:picLocks noChangeAspect="1"/>
          </p:cNvPicPr>
          <p:nvPr/>
        </p:nvPicPr>
        <p:blipFill>
          <a:blip r:embed="rId2"/>
          <a:stretch>
            <a:fillRect/>
          </a:stretch>
        </p:blipFill>
        <p:spPr>
          <a:xfrm>
            <a:off x="228600" y="1610873"/>
            <a:ext cx="4265744" cy="1970527"/>
          </a:xfrm>
          <a:prstGeom prst="rect">
            <a:avLst/>
          </a:prstGeom>
        </p:spPr>
      </p:pic>
      <p:pic>
        <p:nvPicPr>
          <p:cNvPr id="6" name="Picture 5">
            <a:extLst>
              <a:ext uri="{FF2B5EF4-FFF2-40B4-BE49-F238E27FC236}">
                <a16:creationId xmlns:a16="http://schemas.microsoft.com/office/drawing/2014/main" id="{655283D0-EEA4-4593-BB21-35ED48B3576B}"/>
              </a:ext>
            </a:extLst>
          </p:cNvPr>
          <p:cNvPicPr>
            <a:picLocks noChangeAspect="1"/>
          </p:cNvPicPr>
          <p:nvPr/>
        </p:nvPicPr>
        <p:blipFill>
          <a:blip r:embed="rId3"/>
          <a:stretch>
            <a:fillRect/>
          </a:stretch>
        </p:blipFill>
        <p:spPr>
          <a:xfrm>
            <a:off x="4648200" y="1588735"/>
            <a:ext cx="4265744" cy="1970527"/>
          </a:xfrm>
          <a:prstGeom prst="rect">
            <a:avLst/>
          </a:prstGeom>
        </p:spPr>
      </p:pic>
      <p:pic>
        <p:nvPicPr>
          <p:cNvPr id="8" name="Picture 7">
            <a:extLst>
              <a:ext uri="{FF2B5EF4-FFF2-40B4-BE49-F238E27FC236}">
                <a16:creationId xmlns:a16="http://schemas.microsoft.com/office/drawing/2014/main" id="{96282754-B448-499E-905A-7F93B13624AF}"/>
              </a:ext>
            </a:extLst>
          </p:cNvPr>
          <p:cNvPicPr>
            <a:picLocks noChangeAspect="1"/>
          </p:cNvPicPr>
          <p:nvPr/>
        </p:nvPicPr>
        <p:blipFill>
          <a:blip r:embed="rId4"/>
          <a:stretch>
            <a:fillRect/>
          </a:stretch>
        </p:blipFill>
        <p:spPr>
          <a:xfrm>
            <a:off x="228600" y="4191000"/>
            <a:ext cx="4265744" cy="1970527"/>
          </a:xfrm>
          <a:prstGeom prst="rect">
            <a:avLst/>
          </a:prstGeom>
        </p:spPr>
      </p:pic>
      <p:pic>
        <p:nvPicPr>
          <p:cNvPr id="11" name="Picture 10">
            <a:extLst>
              <a:ext uri="{FF2B5EF4-FFF2-40B4-BE49-F238E27FC236}">
                <a16:creationId xmlns:a16="http://schemas.microsoft.com/office/drawing/2014/main" id="{D2437D2F-452C-435D-9216-2B6916682088}"/>
              </a:ext>
            </a:extLst>
          </p:cNvPr>
          <p:cNvPicPr>
            <a:picLocks noChangeAspect="1"/>
          </p:cNvPicPr>
          <p:nvPr/>
        </p:nvPicPr>
        <p:blipFill>
          <a:blip r:embed="rId5"/>
          <a:stretch>
            <a:fillRect/>
          </a:stretch>
        </p:blipFill>
        <p:spPr>
          <a:xfrm>
            <a:off x="4725856" y="4191000"/>
            <a:ext cx="4265744" cy="1970527"/>
          </a:xfrm>
          <a:prstGeom prst="rect">
            <a:avLst/>
          </a:prstGeom>
        </p:spPr>
      </p:pic>
      <p:sp>
        <p:nvSpPr>
          <p:cNvPr id="4" name="Slide Number Placeholder 3">
            <a:extLst>
              <a:ext uri="{FF2B5EF4-FFF2-40B4-BE49-F238E27FC236}">
                <a16:creationId xmlns:a16="http://schemas.microsoft.com/office/drawing/2014/main" id="{821D2CF1-3EF6-44E7-BEC9-DCDB2297F321}"/>
              </a:ext>
            </a:extLst>
          </p:cNvPr>
          <p:cNvSpPr>
            <a:spLocks noGrp="1"/>
          </p:cNvSpPr>
          <p:nvPr>
            <p:ph type="sldNum" sz="quarter" idx="12"/>
          </p:nvPr>
        </p:nvSpPr>
        <p:spPr/>
        <p:txBody>
          <a:bodyPr/>
          <a:lstStyle/>
          <a:p>
            <a:pPr>
              <a:defRPr/>
            </a:pPr>
            <a:fld id="{4C8EE512-C4AF-B046-9730-14A63E43FBAA}" type="slidenum">
              <a:rPr lang="en-US" smtClean="0"/>
              <a:pPr>
                <a:defRPr/>
              </a:pPr>
              <a:t>26</a:t>
            </a:fld>
            <a:endParaRPr lang="en-US"/>
          </a:p>
        </p:txBody>
      </p:sp>
    </p:spTree>
    <p:extLst>
      <p:ext uri="{BB962C8B-B14F-4D97-AF65-F5344CB8AC3E}">
        <p14:creationId xmlns:p14="http://schemas.microsoft.com/office/powerpoint/2010/main" val="247142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Counting approach distribution</a:t>
            </a:r>
          </a:p>
        </p:txBody>
      </p:sp>
      <p:sp>
        <p:nvSpPr>
          <p:cNvPr id="9" name="Title 1">
            <a:extLst>
              <a:ext uri="{FF2B5EF4-FFF2-40B4-BE49-F238E27FC236}">
                <a16:creationId xmlns:a16="http://schemas.microsoft.com/office/drawing/2014/main" id="{0064F8FF-523B-4A0F-B9AE-9248B8991C70}"/>
              </a:ext>
            </a:extLst>
          </p:cNvPr>
          <p:cNvSpPr txBox="1">
            <a:spLocks/>
          </p:cNvSpPr>
          <p:nvPr/>
        </p:nvSpPr>
        <p:spPr bwMode="auto">
          <a:xfrm>
            <a:off x="1700253" y="3598886"/>
            <a:ext cx="1728747"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r>
              <a:rPr lang="en-US" sz="1400" b="0" kern="0" dirty="0"/>
              <a:t>Threshold 0.4</a:t>
            </a:r>
          </a:p>
        </p:txBody>
      </p:sp>
      <p:sp>
        <p:nvSpPr>
          <p:cNvPr id="18" name="Title 1">
            <a:extLst>
              <a:ext uri="{FF2B5EF4-FFF2-40B4-BE49-F238E27FC236}">
                <a16:creationId xmlns:a16="http://schemas.microsoft.com/office/drawing/2014/main" id="{A7AD60D3-E530-4967-A46A-37E11FA741E9}"/>
              </a:ext>
            </a:extLst>
          </p:cNvPr>
          <p:cNvSpPr txBox="1">
            <a:spLocks/>
          </p:cNvSpPr>
          <p:nvPr/>
        </p:nvSpPr>
        <p:spPr bwMode="auto">
          <a:xfrm>
            <a:off x="6353094" y="3618471"/>
            <a:ext cx="1728747" cy="415636"/>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r>
              <a:rPr lang="en-US" sz="1400" b="0" kern="0" dirty="0"/>
              <a:t>Threshold 0.5</a:t>
            </a:r>
          </a:p>
        </p:txBody>
      </p:sp>
      <p:sp>
        <p:nvSpPr>
          <p:cNvPr id="23" name="Title 1">
            <a:extLst>
              <a:ext uri="{FF2B5EF4-FFF2-40B4-BE49-F238E27FC236}">
                <a16:creationId xmlns:a16="http://schemas.microsoft.com/office/drawing/2014/main" id="{46A3C156-66BD-4DB5-B65F-7BFB2DC7EE22}"/>
              </a:ext>
            </a:extLst>
          </p:cNvPr>
          <p:cNvSpPr txBox="1">
            <a:spLocks/>
          </p:cNvSpPr>
          <p:nvPr/>
        </p:nvSpPr>
        <p:spPr bwMode="auto">
          <a:xfrm>
            <a:off x="1676400" y="6172200"/>
            <a:ext cx="1728747"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r>
              <a:rPr lang="en-US" sz="1400" b="0" kern="0" dirty="0"/>
              <a:t>Threshold 0.7</a:t>
            </a:r>
          </a:p>
        </p:txBody>
      </p:sp>
      <p:sp>
        <p:nvSpPr>
          <p:cNvPr id="26" name="Title 1">
            <a:extLst>
              <a:ext uri="{FF2B5EF4-FFF2-40B4-BE49-F238E27FC236}">
                <a16:creationId xmlns:a16="http://schemas.microsoft.com/office/drawing/2014/main" id="{850F522E-5B90-48AE-9D58-EC8232E2C173}"/>
              </a:ext>
            </a:extLst>
          </p:cNvPr>
          <p:cNvSpPr txBox="1">
            <a:spLocks/>
          </p:cNvSpPr>
          <p:nvPr/>
        </p:nvSpPr>
        <p:spPr bwMode="auto">
          <a:xfrm>
            <a:off x="6324600" y="6172200"/>
            <a:ext cx="1728747"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r>
              <a:rPr lang="en-US" sz="1400" b="0" kern="0" dirty="0"/>
              <a:t>Threshold 1.0</a:t>
            </a:r>
          </a:p>
        </p:txBody>
      </p:sp>
      <p:pic>
        <p:nvPicPr>
          <p:cNvPr id="3" name="Picture 2">
            <a:extLst>
              <a:ext uri="{FF2B5EF4-FFF2-40B4-BE49-F238E27FC236}">
                <a16:creationId xmlns:a16="http://schemas.microsoft.com/office/drawing/2014/main" id="{A1AEFEFB-29B4-4FCD-A255-A38205A717B9}"/>
              </a:ext>
            </a:extLst>
          </p:cNvPr>
          <p:cNvPicPr>
            <a:picLocks noChangeAspect="1"/>
          </p:cNvPicPr>
          <p:nvPr/>
        </p:nvPicPr>
        <p:blipFill>
          <a:blip r:embed="rId2"/>
          <a:stretch>
            <a:fillRect/>
          </a:stretch>
        </p:blipFill>
        <p:spPr>
          <a:xfrm>
            <a:off x="92969" y="1774927"/>
            <a:ext cx="4265744" cy="1970527"/>
          </a:xfrm>
          <a:prstGeom prst="rect">
            <a:avLst/>
          </a:prstGeom>
        </p:spPr>
      </p:pic>
      <p:pic>
        <p:nvPicPr>
          <p:cNvPr id="6" name="Picture 5">
            <a:extLst>
              <a:ext uri="{FF2B5EF4-FFF2-40B4-BE49-F238E27FC236}">
                <a16:creationId xmlns:a16="http://schemas.microsoft.com/office/drawing/2014/main" id="{50E3DCD1-BA00-4859-AC8B-890BA7B3A996}"/>
              </a:ext>
            </a:extLst>
          </p:cNvPr>
          <p:cNvPicPr>
            <a:picLocks noChangeAspect="1"/>
          </p:cNvPicPr>
          <p:nvPr/>
        </p:nvPicPr>
        <p:blipFill>
          <a:blip r:embed="rId3"/>
          <a:stretch>
            <a:fillRect/>
          </a:stretch>
        </p:blipFill>
        <p:spPr>
          <a:xfrm>
            <a:off x="4588769" y="1763273"/>
            <a:ext cx="4265744" cy="1970527"/>
          </a:xfrm>
          <a:prstGeom prst="rect">
            <a:avLst/>
          </a:prstGeom>
        </p:spPr>
      </p:pic>
      <p:pic>
        <p:nvPicPr>
          <p:cNvPr id="8" name="Picture 7">
            <a:extLst>
              <a:ext uri="{FF2B5EF4-FFF2-40B4-BE49-F238E27FC236}">
                <a16:creationId xmlns:a16="http://schemas.microsoft.com/office/drawing/2014/main" id="{D4C772CB-10E7-4046-8199-21F8194FFF37}"/>
              </a:ext>
            </a:extLst>
          </p:cNvPr>
          <p:cNvPicPr>
            <a:picLocks noChangeAspect="1"/>
          </p:cNvPicPr>
          <p:nvPr/>
        </p:nvPicPr>
        <p:blipFill>
          <a:blip r:embed="rId4"/>
          <a:stretch>
            <a:fillRect/>
          </a:stretch>
        </p:blipFill>
        <p:spPr>
          <a:xfrm>
            <a:off x="152400" y="4343400"/>
            <a:ext cx="4265744" cy="1970527"/>
          </a:xfrm>
          <a:prstGeom prst="rect">
            <a:avLst/>
          </a:prstGeom>
        </p:spPr>
      </p:pic>
      <p:pic>
        <p:nvPicPr>
          <p:cNvPr id="13" name="Picture 12">
            <a:extLst>
              <a:ext uri="{FF2B5EF4-FFF2-40B4-BE49-F238E27FC236}">
                <a16:creationId xmlns:a16="http://schemas.microsoft.com/office/drawing/2014/main" id="{BEDAF51E-1DAC-4C62-BFBF-6D7D922B5BF1}"/>
              </a:ext>
            </a:extLst>
          </p:cNvPr>
          <p:cNvPicPr>
            <a:picLocks noChangeAspect="1"/>
          </p:cNvPicPr>
          <p:nvPr/>
        </p:nvPicPr>
        <p:blipFill>
          <a:blip r:embed="rId5"/>
          <a:stretch>
            <a:fillRect/>
          </a:stretch>
        </p:blipFill>
        <p:spPr>
          <a:xfrm>
            <a:off x="4614953" y="4343400"/>
            <a:ext cx="4265744" cy="1970527"/>
          </a:xfrm>
          <a:prstGeom prst="rect">
            <a:avLst/>
          </a:prstGeom>
        </p:spPr>
      </p:pic>
      <p:sp>
        <p:nvSpPr>
          <p:cNvPr id="4" name="Slide Number Placeholder 3">
            <a:extLst>
              <a:ext uri="{FF2B5EF4-FFF2-40B4-BE49-F238E27FC236}">
                <a16:creationId xmlns:a16="http://schemas.microsoft.com/office/drawing/2014/main" id="{83EB2050-DA20-4840-BAA0-EA582E02D24F}"/>
              </a:ext>
            </a:extLst>
          </p:cNvPr>
          <p:cNvSpPr>
            <a:spLocks noGrp="1"/>
          </p:cNvSpPr>
          <p:nvPr>
            <p:ph type="sldNum" sz="quarter" idx="12"/>
          </p:nvPr>
        </p:nvSpPr>
        <p:spPr/>
        <p:txBody>
          <a:bodyPr/>
          <a:lstStyle/>
          <a:p>
            <a:pPr>
              <a:defRPr/>
            </a:pPr>
            <a:fld id="{4C8EE512-C4AF-B046-9730-14A63E43FBAA}" type="slidenum">
              <a:rPr lang="en-US" smtClean="0"/>
              <a:pPr>
                <a:defRPr/>
              </a:pPr>
              <a:t>27</a:t>
            </a:fld>
            <a:endParaRPr lang="en-US"/>
          </a:p>
        </p:txBody>
      </p:sp>
    </p:spTree>
    <p:extLst>
      <p:ext uri="{BB962C8B-B14F-4D97-AF65-F5344CB8AC3E}">
        <p14:creationId xmlns:p14="http://schemas.microsoft.com/office/powerpoint/2010/main" val="2885402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Data Cleaning</a:t>
            </a:r>
          </a:p>
        </p:txBody>
      </p:sp>
      <p:sp>
        <p:nvSpPr>
          <p:cNvPr id="6" name="Rectangle 5">
            <a:extLst>
              <a:ext uri="{FF2B5EF4-FFF2-40B4-BE49-F238E27FC236}">
                <a16:creationId xmlns:a16="http://schemas.microsoft.com/office/drawing/2014/main" id="{F455DFC3-B0F4-4294-AB7D-C4239D0BACEF}"/>
              </a:ext>
            </a:extLst>
          </p:cNvPr>
          <p:cNvSpPr/>
          <p:nvPr/>
        </p:nvSpPr>
        <p:spPr>
          <a:xfrm>
            <a:off x="685800" y="1781888"/>
            <a:ext cx="7467600" cy="2062103"/>
          </a:xfrm>
          <a:prstGeom prst="rect">
            <a:avLst/>
          </a:prstGeom>
        </p:spPr>
        <p:txBody>
          <a:bodyPr wrap="square">
            <a:spAutoFit/>
          </a:bodyPr>
          <a:lstStyle/>
          <a:p>
            <a:pPr marL="285750" indent="-285750" algn="just">
              <a:buFont typeface="Arial" panose="020B0604020202020204" pitchFamily="34" charset="0"/>
              <a:buChar char="•"/>
            </a:pPr>
            <a:r>
              <a:rPr lang="en-US" sz="1600" dirty="0"/>
              <a:t>GPS data is never accurate</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To ensure the data is correct and remove all inaccurate information</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To improve the quality of data</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We used statistical and mathematical formulas to detect these noise points</a:t>
            </a:r>
          </a:p>
          <a:p>
            <a:pPr marL="285750" indent="-285750" algn="just">
              <a:buFont typeface="Arial" panose="020B0604020202020204" pitchFamily="34" charset="0"/>
              <a:buChar char="•"/>
            </a:pPr>
            <a:endParaRPr lang="en-US" sz="1600" dirty="0"/>
          </a:p>
        </p:txBody>
      </p:sp>
      <p:sp>
        <p:nvSpPr>
          <p:cNvPr id="3" name="Slide Number Placeholder 2">
            <a:extLst>
              <a:ext uri="{FF2B5EF4-FFF2-40B4-BE49-F238E27FC236}">
                <a16:creationId xmlns:a16="http://schemas.microsoft.com/office/drawing/2014/main" id="{67D40632-DADB-4D95-8BA8-9C7426CB06EF}"/>
              </a:ext>
            </a:extLst>
          </p:cNvPr>
          <p:cNvSpPr>
            <a:spLocks noGrp="1"/>
          </p:cNvSpPr>
          <p:nvPr>
            <p:ph type="sldNum" sz="quarter" idx="12"/>
          </p:nvPr>
        </p:nvSpPr>
        <p:spPr/>
        <p:txBody>
          <a:bodyPr/>
          <a:lstStyle/>
          <a:p>
            <a:pPr>
              <a:defRPr/>
            </a:pPr>
            <a:fld id="{4C8EE512-C4AF-B046-9730-14A63E43FBAA}" type="slidenum">
              <a:rPr lang="en-US" smtClean="0"/>
              <a:pPr>
                <a:defRPr/>
              </a:pPr>
              <a:t>28</a:t>
            </a:fld>
            <a:endParaRPr lang="en-US"/>
          </a:p>
        </p:txBody>
      </p:sp>
    </p:spTree>
    <p:extLst>
      <p:ext uri="{BB962C8B-B14F-4D97-AF65-F5344CB8AC3E}">
        <p14:creationId xmlns:p14="http://schemas.microsoft.com/office/powerpoint/2010/main" val="1720022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8153400" cy="457200"/>
          </a:xfrm>
        </p:spPr>
        <p:txBody>
          <a:bodyPr/>
          <a:lstStyle/>
          <a:p>
            <a:pPr marL="457200" lvl="1" algn="l"/>
            <a:r>
              <a:rPr lang="en-US" sz="3600" b="1" dirty="0">
                <a:latin typeface="+mj-lt"/>
                <a:ea typeface="+mj-ea"/>
                <a:cs typeface="+mj-cs"/>
              </a:rPr>
              <a:t>Missing Data</a:t>
            </a:r>
          </a:p>
        </p:txBody>
      </p:sp>
      <p:sp>
        <p:nvSpPr>
          <p:cNvPr id="8" name="Rectangle 7">
            <a:extLst>
              <a:ext uri="{FF2B5EF4-FFF2-40B4-BE49-F238E27FC236}">
                <a16:creationId xmlns:a16="http://schemas.microsoft.com/office/drawing/2014/main" id="{C93A6708-FDC5-4F87-BD3F-41E020CC52BA}"/>
              </a:ext>
            </a:extLst>
          </p:cNvPr>
          <p:cNvSpPr/>
          <p:nvPr/>
        </p:nvSpPr>
        <p:spPr>
          <a:xfrm>
            <a:off x="685800" y="1905000"/>
            <a:ext cx="3938546" cy="1323439"/>
          </a:xfrm>
          <a:prstGeom prst="rect">
            <a:avLst/>
          </a:prstGeom>
        </p:spPr>
        <p:txBody>
          <a:bodyPr wrap="square">
            <a:spAutoFit/>
          </a:bodyPr>
          <a:lstStyle/>
          <a:p>
            <a:pPr marL="285750" indent="-285750" algn="just">
              <a:buFont typeface="Arial" panose="020B0604020202020204" pitchFamily="34" charset="0"/>
              <a:buChar char="•"/>
            </a:pPr>
            <a:r>
              <a:rPr lang="en-US" sz="1600" dirty="0"/>
              <a:t>Partitioning data based on Time</a:t>
            </a:r>
          </a:p>
          <a:p>
            <a:pPr algn="just"/>
            <a:endParaRPr lang="en-US" sz="1600" dirty="0"/>
          </a:p>
          <a:p>
            <a:pPr marL="285750" indent="-285750" algn="just">
              <a:buFont typeface="Arial" panose="020B0604020202020204" pitchFamily="34" charset="0"/>
              <a:buChar char="•"/>
            </a:pPr>
            <a:r>
              <a:rPr lang="en-US" sz="1600" dirty="0"/>
              <a:t>Missing data for hours or days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Challenges because of missing data</a:t>
            </a:r>
          </a:p>
        </p:txBody>
      </p:sp>
      <p:sp>
        <p:nvSpPr>
          <p:cNvPr id="11" name="Slide Number Placeholder 10">
            <a:extLst>
              <a:ext uri="{FF2B5EF4-FFF2-40B4-BE49-F238E27FC236}">
                <a16:creationId xmlns:a16="http://schemas.microsoft.com/office/drawing/2014/main" id="{5A8CEF9A-E50F-4243-BEC8-A1596C3411D8}"/>
              </a:ext>
            </a:extLst>
          </p:cNvPr>
          <p:cNvSpPr>
            <a:spLocks noGrp="1"/>
          </p:cNvSpPr>
          <p:nvPr>
            <p:ph type="sldNum" sz="quarter" idx="12"/>
          </p:nvPr>
        </p:nvSpPr>
        <p:spPr/>
        <p:txBody>
          <a:bodyPr/>
          <a:lstStyle/>
          <a:p>
            <a:pPr>
              <a:defRPr/>
            </a:pPr>
            <a:fld id="{4C8EE512-C4AF-B046-9730-14A63E43FBAA}" type="slidenum">
              <a:rPr lang="en-US" smtClean="0"/>
              <a:pPr>
                <a:defRPr/>
              </a:pPr>
              <a:t>29</a:t>
            </a:fld>
            <a:endParaRPr lang="en-US"/>
          </a:p>
        </p:txBody>
      </p:sp>
    </p:spTree>
    <p:extLst>
      <p:ext uri="{BB962C8B-B14F-4D97-AF65-F5344CB8AC3E}">
        <p14:creationId xmlns:p14="http://schemas.microsoft.com/office/powerpoint/2010/main" val="4190590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98438A-214D-4710-A445-F085641DC7CC}"/>
              </a:ext>
            </a:extLst>
          </p:cNvPr>
          <p:cNvSpPr/>
          <p:nvPr/>
        </p:nvSpPr>
        <p:spPr>
          <a:xfrm>
            <a:off x="304800" y="1018870"/>
            <a:ext cx="7391400" cy="646331"/>
          </a:xfrm>
          <a:prstGeom prst="rect">
            <a:avLst/>
          </a:prstGeom>
        </p:spPr>
        <p:txBody>
          <a:bodyPr wrap="square">
            <a:spAutoFit/>
          </a:bodyPr>
          <a:lstStyle/>
          <a:p>
            <a:pPr eaLnBrk="1" hangingPunct="1"/>
            <a:r>
              <a:rPr lang="en-US" sz="3600" b="1" dirty="0">
                <a:solidFill>
                  <a:schemeClr val="tx2"/>
                </a:solidFill>
                <a:latin typeface="+mj-lt"/>
                <a:ea typeface="+mj-ea"/>
                <a:cs typeface="+mj-cs"/>
              </a:rPr>
              <a:t>Trajectory</a:t>
            </a:r>
          </a:p>
        </p:txBody>
      </p:sp>
      <p:graphicFrame>
        <p:nvGraphicFramePr>
          <p:cNvPr id="3" name="Object 2">
            <a:extLst>
              <a:ext uri="{FF2B5EF4-FFF2-40B4-BE49-F238E27FC236}">
                <a16:creationId xmlns:a16="http://schemas.microsoft.com/office/drawing/2014/main" id="{749B829F-C41B-4235-AA5F-97F2CCA52F62}"/>
              </a:ext>
            </a:extLst>
          </p:cNvPr>
          <p:cNvGraphicFramePr>
            <a:graphicFrameLocks noChangeAspect="1"/>
          </p:cNvGraphicFramePr>
          <p:nvPr>
            <p:extLst>
              <p:ext uri="{D42A27DB-BD31-4B8C-83A1-F6EECF244321}">
                <p14:modId xmlns:p14="http://schemas.microsoft.com/office/powerpoint/2010/main" val="3395349611"/>
              </p:ext>
            </p:extLst>
          </p:nvPr>
        </p:nvGraphicFramePr>
        <p:xfrm>
          <a:off x="4557713" y="3414713"/>
          <a:ext cx="28575" cy="28575"/>
        </p:xfrm>
        <a:graphic>
          <a:graphicData uri="http://schemas.openxmlformats.org/presentationml/2006/ole">
            <mc:AlternateContent xmlns:mc="http://schemas.openxmlformats.org/markup-compatibility/2006">
              <mc:Choice xmlns:v="urn:schemas-microsoft-com:vml" Requires="v">
                <p:oleObj spid="_x0000_s27702" name="HTML Document" r:id="rId3" imgW="0" imgH="0" progId="htmlfile">
                  <p:link updateAutomatic="1"/>
                </p:oleObj>
              </mc:Choice>
              <mc:Fallback>
                <p:oleObj name="HTML Document" r:id="rId3" imgW="0" imgH="0" progId="htmlfile">
                  <p:link updateAutomatic="1"/>
                  <p:pic>
                    <p:nvPicPr>
                      <p:cNvPr id="3" name="Object 2">
                        <a:extLst>
                          <a:ext uri="{FF2B5EF4-FFF2-40B4-BE49-F238E27FC236}">
                            <a16:creationId xmlns:a16="http://schemas.microsoft.com/office/drawing/2014/main" id="{749B829F-C41B-4235-AA5F-97F2CCA52F62}"/>
                          </a:ext>
                        </a:extLst>
                      </p:cNvPr>
                      <p:cNvPicPr/>
                      <p:nvPr/>
                    </p:nvPicPr>
                    <p:blipFill>
                      <a:blip r:embed="rId4"/>
                      <a:stretch>
                        <a:fillRect/>
                      </a:stretch>
                    </p:blipFill>
                    <p:spPr>
                      <a:xfrm>
                        <a:off x="4557713" y="3414713"/>
                        <a:ext cx="28575" cy="2857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EA2FA8B3-7171-43F7-8371-4EABD818ED61}"/>
              </a:ext>
            </a:extLst>
          </p:cNvPr>
          <p:cNvPicPr>
            <a:picLocks noChangeAspect="1"/>
          </p:cNvPicPr>
          <p:nvPr/>
        </p:nvPicPr>
        <p:blipFill>
          <a:blip r:embed="rId5"/>
          <a:stretch>
            <a:fillRect/>
          </a:stretch>
        </p:blipFill>
        <p:spPr>
          <a:xfrm>
            <a:off x="438050" y="1793814"/>
            <a:ext cx="8267901" cy="4987986"/>
          </a:xfrm>
          <a:prstGeom prst="rect">
            <a:avLst/>
          </a:prstGeom>
        </p:spPr>
      </p:pic>
      <p:sp>
        <p:nvSpPr>
          <p:cNvPr id="7" name="Slide Number Placeholder 6">
            <a:extLst>
              <a:ext uri="{FF2B5EF4-FFF2-40B4-BE49-F238E27FC236}">
                <a16:creationId xmlns:a16="http://schemas.microsoft.com/office/drawing/2014/main" id="{65D0A394-19D1-411E-A5F2-F2C1E2806E7B}"/>
              </a:ext>
            </a:extLst>
          </p:cNvPr>
          <p:cNvSpPr>
            <a:spLocks noGrp="1"/>
          </p:cNvSpPr>
          <p:nvPr>
            <p:ph type="sldNum" sz="quarter" idx="12"/>
          </p:nvPr>
        </p:nvSpPr>
        <p:spPr/>
        <p:txBody>
          <a:bodyPr/>
          <a:lstStyle/>
          <a:p>
            <a:pPr>
              <a:defRPr/>
            </a:pPr>
            <a:fld id="{4C8EE512-C4AF-B046-9730-14A63E43FBAA}" type="slidenum">
              <a:rPr lang="en-US" smtClean="0"/>
              <a:pPr>
                <a:defRPr/>
              </a:pPr>
              <a:t>3</a:t>
            </a:fld>
            <a:endParaRPr lang="en-US"/>
          </a:p>
        </p:txBody>
      </p:sp>
    </p:spTree>
    <p:extLst>
      <p:ext uri="{BB962C8B-B14F-4D97-AF65-F5344CB8AC3E}">
        <p14:creationId xmlns:p14="http://schemas.microsoft.com/office/powerpoint/2010/main" val="1240172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914400"/>
            <a:ext cx="8153400" cy="457200"/>
          </a:xfrm>
        </p:spPr>
        <p:txBody>
          <a:bodyPr/>
          <a:lstStyle/>
          <a:p>
            <a:pPr marL="457200" lvl="1" algn="l"/>
            <a:r>
              <a:rPr lang="en-US" sz="2400" b="1" dirty="0"/>
              <a:t>Missing Data</a:t>
            </a:r>
          </a:p>
        </p:txBody>
      </p:sp>
      <p:sp>
        <p:nvSpPr>
          <p:cNvPr id="24" name="Slide Number Placeholder 23">
            <a:extLst>
              <a:ext uri="{FF2B5EF4-FFF2-40B4-BE49-F238E27FC236}">
                <a16:creationId xmlns:a16="http://schemas.microsoft.com/office/drawing/2014/main" id="{4B46D4E0-2916-4135-B343-09A726DAFFD7}"/>
              </a:ext>
            </a:extLst>
          </p:cNvPr>
          <p:cNvSpPr>
            <a:spLocks noGrp="1"/>
          </p:cNvSpPr>
          <p:nvPr>
            <p:ph type="sldNum" sz="quarter" idx="12"/>
          </p:nvPr>
        </p:nvSpPr>
        <p:spPr/>
        <p:txBody>
          <a:bodyPr/>
          <a:lstStyle/>
          <a:p>
            <a:pPr>
              <a:defRPr/>
            </a:pPr>
            <a:fld id="{4C8EE512-C4AF-B046-9730-14A63E43FBAA}" type="slidenum">
              <a:rPr lang="en-US" smtClean="0"/>
              <a:pPr>
                <a:defRPr/>
              </a:pPr>
              <a:t>30</a:t>
            </a:fld>
            <a:endParaRPr lang="en-US"/>
          </a:p>
        </p:txBody>
      </p:sp>
      <p:pic>
        <p:nvPicPr>
          <p:cNvPr id="29" name="Picture 28">
            <a:extLst>
              <a:ext uri="{FF2B5EF4-FFF2-40B4-BE49-F238E27FC236}">
                <a16:creationId xmlns:a16="http://schemas.microsoft.com/office/drawing/2014/main" id="{4E8CB49A-3722-4079-A05F-958984E0E800}"/>
              </a:ext>
            </a:extLst>
          </p:cNvPr>
          <p:cNvPicPr>
            <a:picLocks noChangeAspect="1"/>
          </p:cNvPicPr>
          <p:nvPr/>
        </p:nvPicPr>
        <p:blipFill>
          <a:blip r:embed="rId2"/>
          <a:stretch>
            <a:fillRect/>
          </a:stretch>
        </p:blipFill>
        <p:spPr>
          <a:xfrm>
            <a:off x="732501" y="1541161"/>
            <a:ext cx="7357808" cy="4554839"/>
          </a:xfrm>
          <a:prstGeom prst="rect">
            <a:avLst/>
          </a:prstGeom>
        </p:spPr>
      </p:pic>
    </p:spTree>
    <p:extLst>
      <p:ext uri="{BB962C8B-B14F-4D97-AF65-F5344CB8AC3E}">
        <p14:creationId xmlns:p14="http://schemas.microsoft.com/office/powerpoint/2010/main" val="1870274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914400"/>
            <a:ext cx="8153400" cy="457200"/>
          </a:xfrm>
        </p:spPr>
        <p:txBody>
          <a:bodyPr/>
          <a:lstStyle/>
          <a:p>
            <a:pPr marL="457200" lvl="1" algn="l"/>
            <a:r>
              <a:rPr lang="en-US" sz="2400" b="1" dirty="0"/>
              <a:t>Missing Data</a:t>
            </a:r>
          </a:p>
        </p:txBody>
      </p:sp>
      <p:sp>
        <p:nvSpPr>
          <p:cNvPr id="24" name="Slide Number Placeholder 23">
            <a:extLst>
              <a:ext uri="{FF2B5EF4-FFF2-40B4-BE49-F238E27FC236}">
                <a16:creationId xmlns:a16="http://schemas.microsoft.com/office/drawing/2014/main" id="{4B46D4E0-2916-4135-B343-09A726DAFFD7}"/>
              </a:ext>
            </a:extLst>
          </p:cNvPr>
          <p:cNvSpPr>
            <a:spLocks noGrp="1"/>
          </p:cNvSpPr>
          <p:nvPr>
            <p:ph type="sldNum" sz="quarter" idx="12"/>
          </p:nvPr>
        </p:nvSpPr>
        <p:spPr/>
        <p:txBody>
          <a:bodyPr/>
          <a:lstStyle/>
          <a:p>
            <a:pPr>
              <a:defRPr/>
            </a:pPr>
            <a:fld id="{4C8EE512-C4AF-B046-9730-14A63E43FBAA}" type="slidenum">
              <a:rPr lang="en-US" smtClean="0"/>
              <a:pPr>
                <a:defRPr/>
              </a:pPr>
              <a:t>31</a:t>
            </a:fld>
            <a:endParaRPr lang="en-US"/>
          </a:p>
        </p:txBody>
      </p:sp>
      <p:pic>
        <p:nvPicPr>
          <p:cNvPr id="27" name="Picture 26">
            <a:extLst>
              <a:ext uri="{FF2B5EF4-FFF2-40B4-BE49-F238E27FC236}">
                <a16:creationId xmlns:a16="http://schemas.microsoft.com/office/drawing/2014/main" id="{802AD5BD-ED1F-46A2-9F94-53C93A12C78C}"/>
              </a:ext>
            </a:extLst>
          </p:cNvPr>
          <p:cNvPicPr>
            <a:picLocks noChangeAspect="1"/>
          </p:cNvPicPr>
          <p:nvPr/>
        </p:nvPicPr>
        <p:blipFill>
          <a:blip r:embed="rId2"/>
          <a:stretch>
            <a:fillRect/>
          </a:stretch>
        </p:blipFill>
        <p:spPr>
          <a:xfrm>
            <a:off x="759843" y="1524000"/>
            <a:ext cx="7622157" cy="4554839"/>
          </a:xfrm>
          <a:prstGeom prst="rect">
            <a:avLst/>
          </a:prstGeom>
        </p:spPr>
      </p:pic>
    </p:spTree>
    <p:extLst>
      <p:ext uri="{BB962C8B-B14F-4D97-AF65-F5344CB8AC3E}">
        <p14:creationId xmlns:p14="http://schemas.microsoft.com/office/powerpoint/2010/main" val="2276478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066800"/>
            <a:ext cx="8686800" cy="1078054"/>
          </a:xfrm>
        </p:spPr>
        <p:txBody>
          <a:bodyPr/>
          <a:lstStyle/>
          <a:p>
            <a:pPr marL="457200" lvl="1" algn="l"/>
            <a:r>
              <a:rPr lang="en-US" sz="3600" b="1" dirty="0">
                <a:latin typeface="+mj-lt"/>
                <a:ea typeface="+mj-ea"/>
                <a:cs typeface="+mj-cs"/>
              </a:rPr>
              <a:t>Removing Noise with Distance and Speed - Validations </a:t>
            </a:r>
          </a:p>
        </p:txBody>
      </p:sp>
      <p:sp>
        <p:nvSpPr>
          <p:cNvPr id="4" name="Rectangle 3">
            <a:extLst>
              <a:ext uri="{FF2B5EF4-FFF2-40B4-BE49-F238E27FC236}">
                <a16:creationId xmlns:a16="http://schemas.microsoft.com/office/drawing/2014/main" id="{A8FDCDAC-21E6-4789-AF71-A20612E52911}"/>
              </a:ext>
            </a:extLst>
          </p:cNvPr>
          <p:cNvSpPr/>
          <p:nvPr/>
        </p:nvSpPr>
        <p:spPr>
          <a:xfrm>
            <a:off x="685800" y="2509897"/>
            <a:ext cx="7467600" cy="2062103"/>
          </a:xfrm>
          <a:prstGeom prst="rect">
            <a:avLst/>
          </a:prstGeom>
        </p:spPr>
        <p:txBody>
          <a:bodyPr wrap="square">
            <a:spAutoFit/>
          </a:bodyPr>
          <a:lstStyle/>
          <a:p>
            <a:pPr marL="285750" indent="-285750" algn="just">
              <a:buFont typeface="Arial" panose="020B0604020202020204" pitchFamily="34" charset="0"/>
              <a:buChar char="•"/>
            </a:pPr>
            <a:r>
              <a:rPr lang="en-US" sz="1600" dirty="0"/>
              <a:t>Part of data cleaning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Used speed and distance validations to find out the bad sub trajectories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Distance and speed are greater than regular values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These bad points are either are a big trajectories on earth, or some data are just random points, just some ambiguous trajectories</a:t>
            </a:r>
          </a:p>
        </p:txBody>
      </p:sp>
      <p:sp>
        <p:nvSpPr>
          <p:cNvPr id="3" name="Slide Number Placeholder 2">
            <a:extLst>
              <a:ext uri="{FF2B5EF4-FFF2-40B4-BE49-F238E27FC236}">
                <a16:creationId xmlns:a16="http://schemas.microsoft.com/office/drawing/2014/main" id="{47A214FC-A28B-441D-B5C6-38F78888D464}"/>
              </a:ext>
            </a:extLst>
          </p:cNvPr>
          <p:cNvSpPr>
            <a:spLocks noGrp="1"/>
          </p:cNvSpPr>
          <p:nvPr>
            <p:ph type="sldNum" sz="quarter" idx="12"/>
          </p:nvPr>
        </p:nvSpPr>
        <p:spPr/>
        <p:txBody>
          <a:bodyPr/>
          <a:lstStyle/>
          <a:p>
            <a:pPr>
              <a:defRPr/>
            </a:pPr>
            <a:fld id="{4C8EE512-C4AF-B046-9730-14A63E43FBAA}" type="slidenum">
              <a:rPr lang="en-US" smtClean="0"/>
              <a:pPr>
                <a:defRPr/>
              </a:pPr>
              <a:t>32</a:t>
            </a:fld>
            <a:endParaRPr lang="en-US"/>
          </a:p>
        </p:txBody>
      </p:sp>
    </p:spTree>
    <p:extLst>
      <p:ext uri="{BB962C8B-B14F-4D97-AF65-F5344CB8AC3E}">
        <p14:creationId xmlns:p14="http://schemas.microsoft.com/office/powerpoint/2010/main" val="1623602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E8B3C-30B8-4CA5-8009-6FF00BEE5E42}"/>
              </a:ext>
            </a:extLst>
          </p:cNvPr>
          <p:cNvPicPr>
            <a:picLocks noChangeAspect="1"/>
          </p:cNvPicPr>
          <p:nvPr/>
        </p:nvPicPr>
        <p:blipFill>
          <a:blip r:embed="rId2"/>
          <a:stretch>
            <a:fillRect/>
          </a:stretch>
        </p:blipFill>
        <p:spPr>
          <a:xfrm>
            <a:off x="1295400" y="4038600"/>
            <a:ext cx="6400800" cy="2544747"/>
          </a:xfrm>
          <a:prstGeom prst="rect">
            <a:avLst/>
          </a:prstGeom>
        </p:spPr>
      </p:pic>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990600"/>
            <a:ext cx="8686800" cy="381000"/>
          </a:xfrm>
        </p:spPr>
        <p:txBody>
          <a:bodyPr/>
          <a:lstStyle/>
          <a:p>
            <a:pPr marL="457200" lvl="1" algn="l"/>
            <a:r>
              <a:rPr lang="en-US" sz="2400" b="1" dirty="0"/>
              <a:t>Removing Noise with Distance and Speed - Validations </a:t>
            </a:r>
            <a:endParaRPr lang="en-US" sz="2400" b="1" dirty="0">
              <a:latin typeface="+mj-lt"/>
              <a:ea typeface="+mj-ea"/>
              <a:cs typeface="+mj-cs"/>
            </a:endParaRPr>
          </a:p>
        </p:txBody>
      </p:sp>
      <p:pic>
        <p:nvPicPr>
          <p:cNvPr id="6" name="Picture 5">
            <a:extLst>
              <a:ext uri="{FF2B5EF4-FFF2-40B4-BE49-F238E27FC236}">
                <a16:creationId xmlns:a16="http://schemas.microsoft.com/office/drawing/2014/main" id="{929CF77C-B5C3-4D26-9EA6-3D08D46F6D1C}"/>
              </a:ext>
            </a:extLst>
          </p:cNvPr>
          <p:cNvPicPr>
            <a:picLocks noChangeAspect="1"/>
          </p:cNvPicPr>
          <p:nvPr/>
        </p:nvPicPr>
        <p:blipFill>
          <a:blip r:embed="rId3"/>
          <a:stretch>
            <a:fillRect/>
          </a:stretch>
        </p:blipFill>
        <p:spPr>
          <a:xfrm>
            <a:off x="1295400" y="1447800"/>
            <a:ext cx="6400800" cy="2505203"/>
          </a:xfrm>
          <a:prstGeom prst="rect">
            <a:avLst/>
          </a:prstGeom>
        </p:spPr>
      </p:pic>
      <p:sp>
        <p:nvSpPr>
          <p:cNvPr id="3" name="Slide Number Placeholder 2">
            <a:extLst>
              <a:ext uri="{FF2B5EF4-FFF2-40B4-BE49-F238E27FC236}">
                <a16:creationId xmlns:a16="http://schemas.microsoft.com/office/drawing/2014/main" id="{07B65CF3-3D6D-49B8-9033-88D3D741EBE2}"/>
              </a:ext>
            </a:extLst>
          </p:cNvPr>
          <p:cNvSpPr>
            <a:spLocks noGrp="1"/>
          </p:cNvSpPr>
          <p:nvPr>
            <p:ph type="sldNum" sz="quarter" idx="12"/>
          </p:nvPr>
        </p:nvSpPr>
        <p:spPr/>
        <p:txBody>
          <a:bodyPr/>
          <a:lstStyle/>
          <a:p>
            <a:pPr>
              <a:defRPr/>
            </a:pPr>
            <a:fld id="{4C8EE512-C4AF-B046-9730-14A63E43FBAA}" type="slidenum">
              <a:rPr lang="en-US" smtClean="0"/>
              <a:pPr>
                <a:defRPr/>
              </a:pPr>
              <a:t>33</a:t>
            </a:fld>
            <a:endParaRPr lang="en-US"/>
          </a:p>
        </p:txBody>
      </p:sp>
    </p:spTree>
    <p:extLst>
      <p:ext uri="{BB962C8B-B14F-4D97-AF65-F5344CB8AC3E}">
        <p14:creationId xmlns:p14="http://schemas.microsoft.com/office/powerpoint/2010/main" val="2769695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Noise Patterns</a:t>
            </a:r>
          </a:p>
        </p:txBody>
      </p:sp>
      <p:sp>
        <p:nvSpPr>
          <p:cNvPr id="9" name="Rectangle 8">
            <a:extLst>
              <a:ext uri="{FF2B5EF4-FFF2-40B4-BE49-F238E27FC236}">
                <a16:creationId xmlns:a16="http://schemas.microsoft.com/office/drawing/2014/main" id="{3A8CE619-CC16-4A79-8552-FBA1C7374051}"/>
              </a:ext>
            </a:extLst>
          </p:cNvPr>
          <p:cNvSpPr/>
          <p:nvPr/>
        </p:nvSpPr>
        <p:spPr>
          <a:xfrm>
            <a:off x="685800" y="1781888"/>
            <a:ext cx="7467600" cy="2554545"/>
          </a:xfrm>
          <a:prstGeom prst="rect">
            <a:avLst/>
          </a:prstGeom>
        </p:spPr>
        <p:txBody>
          <a:bodyPr wrap="square">
            <a:spAutoFit/>
          </a:bodyPr>
          <a:lstStyle/>
          <a:p>
            <a:pPr marL="285750" indent="-285750" algn="just">
              <a:buFont typeface="Arial" panose="020B0604020202020204" pitchFamily="34" charset="0"/>
              <a:buChar char="•"/>
            </a:pPr>
            <a:r>
              <a:rPr lang="en-US" sz="1600" dirty="0"/>
              <a:t>Several kind of noise patterns detected</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Small distance covered in a lot of time duration</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Either stayed on place or moved very slowly</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Short sub trajectories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Used several algorithms</a:t>
            </a:r>
          </a:p>
          <a:p>
            <a:pPr marL="285750" indent="-285750" algn="just">
              <a:buFont typeface="Arial" panose="020B0604020202020204" pitchFamily="34" charset="0"/>
              <a:buChar char="•"/>
            </a:pPr>
            <a:endParaRPr lang="en-US" sz="1600" dirty="0"/>
          </a:p>
        </p:txBody>
      </p:sp>
      <p:sp>
        <p:nvSpPr>
          <p:cNvPr id="3" name="Slide Number Placeholder 2">
            <a:extLst>
              <a:ext uri="{FF2B5EF4-FFF2-40B4-BE49-F238E27FC236}">
                <a16:creationId xmlns:a16="http://schemas.microsoft.com/office/drawing/2014/main" id="{7C98087B-2630-4E79-A8C0-E18E5269EC71}"/>
              </a:ext>
            </a:extLst>
          </p:cNvPr>
          <p:cNvSpPr>
            <a:spLocks noGrp="1"/>
          </p:cNvSpPr>
          <p:nvPr>
            <p:ph type="sldNum" sz="quarter" idx="12"/>
          </p:nvPr>
        </p:nvSpPr>
        <p:spPr/>
        <p:txBody>
          <a:bodyPr/>
          <a:lstStyle/>
          <a:p>
            <a:pPr>
              <a:defRPr/>
            </a:pPr>
            <a:fld id="{4C8EE512-C4AF-B046-9730-14A63E43FBAA}" type="slidenum">
              <a:rPr lang="en-US" smtClean="0"/>
              <a:pPr>
                <a:defRPr/>
              </a:pPr>
              <a:t>34</a:t>
            </a:fld>
            <a:endParaRPr lang="en-US"/>
          </a:p>
        </p:txBody>
      </p:sp>
    </p:spTree>
    <p:extLst>
      <p:ext uri="{BB962C8B-B14F-4D97-AF65-F5344CB8AC3E}">
        <p14:creationId xmlns:p14="http://schemas.microsoft.com/office/powerpoint/2010/main" val="277466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990600"/>
            <a:ext cx="7315200" cy="457200"/>
          </a:xfrm>
        </p:spPr>
        <p:txBody>
          <a:bodyPr/>
          <a:lstStyle/>
          <a:p>
            <a:pPr marL="457200" lvl="1" algn="l"/>
            <a:r>
              <a:rPr lang="en-US" sz="2400" b="1" dirty="0"/>
              <a:t>Example of Noise Patterns</a:t>
            </a:r>
          </a:p>
        </p:txBody>
      </p:sp>
      <p:pic>
        <p:nvPicPr>
          <p:cNvPr id="4" name="Picture 3">
            <a:extLst>
              <a:ext uri="{FF2B5EF4-FFF2-40B4-BE49-F238E27FC236}">
                <a16:creationId xmlns:a16="http://schemas.microsoft.com/office/drawing/2014/main" id="{5E339E80-731D-4B9C-A6FB-DEFACCE462E7}"/>
              </a:ext>
            </a:extLst>
          </p:cNvPr>
          <p:cNvPicPr>
            <a:picLocks noChangeAspect="1"/>
          </p:cNvPicPr>
          <p:nvPr/>
        </p:nvPicPr>
        <p:blipFill>
          <a:blip r:embed="rId2"/>
          <a:stretch>
            <a:fillRect/>
          </a:stretch>
        </p:blipFill>
        <p:spPr>
          <a:xfrm>
            <a:off x="4572000" y="1561837"/>
            <a:ext cx="4572000" cy="2476764"/>
          </a:xfrm>
          <a:prstGeom prst="rect">
            <a:avLst/>
          </a:prstGeom>
        </p:spPr>
      </p:pic>
      <p:pic>
        <p:nvPicPr>
          <p:cNvPr id="7" name="Picture 6">
            <a:extLst>
              <a:ext uri="{FF2B5EF4-FFF2-40B4-BE49-F238E27FC236}">
                <a16:creationId xmlns:a16="http://schemas.microsoft.com/office/drawing/2014/main" id="{E1C5D2A5-0C3A-48A0-82DC-93D6623905ED}"/>
              </a:ext>
            </a:extLst>
          </p:cNvPr>
          <p:cNvPicPr>
            <a:picLocks noChangeAspect="1"/>
          </p:cNvPicPr>
          <p:nvPr/>
        </p:nvPicPr>
        <p:blipFill>
          <a:blip r:embed="rId3"/>
          <a:stretch>
            <a:fillRect/>
          </a:stretch>
        </p:blipFill>
        <p:spPr>
          <a:xfrm>
            <a:off x="0" y="3995922"/>
            <a:ext cx="4572000" cy="2862078"/>
          </a:xfrm>
          <a:prstGeom prst="rect">
            <a:avLst/>
          </a:prstGeom>
        </p:spPr>
      </p:pic>
      <p:pic>
        <p:nvPicPr>
          <p:cNvPr id="8" name="Picture 7">
            <a:extLst>
              <a:ext uri="{FF2B5EF4-FFF2-40B4-BE49-F238E27FC236}">
                <a16:creationId xmlns:a16="http://schemas.microsoft.com/office/drawing/2014/main" id="{366AE355-AFEB-4174-BE45-2D362F1B73B4}"/>
              </a:ext>
            </a:extLst>
          </p:cNvPr>
          <p:cNvPicPr>
            <a:picLocks noChangeAspect="1"/>
          </p:cNvPicPr>
          <p:nvPr/>
        </p:nvPicPr>
        <p:blipFill>
          <a:blip r:embed="rId4"/>
          <a:stretch>
            <a:fillRect/>
          </a:stretch>
        </p:blipFill>
        <p:spPr>
          <a:xfrm>
            <a:off x="0" y="1561836"/>
            <a:ext cx="4572000" cy="2476764"/>
          </a:xfrm>
          <a:prstGeom prst="rect">
            <a:avLst/>
          </a:prstGeom>
        </p:spPr>
      </p:pic>
      <p:sp>
        <p:nvSpPr>
          <p:cNvPr id="3" name="Slide Number Placeholder 2">
            <a:extLst>
              <a:ext uri="{FF2B5EF4-FFF2-40B4-BE49-F238E27FC236}">
                <a16:creationId xmlns:a16="http://schemas.microsoft.com/office/drawing/2014/main" id="{8E6E5A7C-0A6F-4ECF-9956-3321C6174D29}"/>
              </a:ext>
            </a:extLst>
          </p:cNvPr>
          <p:cNvSpPr>
            <a:spLocks noGrp="1"/>
          </p:cNvSpPr>
          <p:nvPr>
            <p:ph type="sldNum" sz="quarter" idx="12"/>
          </p:nvPr>
        </p:nvSpPr>
        <p:spPr/>
        <p:txBody>
          <a:bodyPr/>
          <a:lstStyle/>
          <a:p>
            <a:pPr>
              <a:defRPr/>
            </a:pPr>
            <a:fld id="{4C8EE512-C4AF-B046-9730-14A63E43FBAA}" type="slidenum">
              <a:rPr lang="en-US" smtClean="0"/>
              <a:pPr>
                <a:defRPr/>
              </a:pPr>
              <a:t>35</a:t>
            </a:fld>
            <a:endParaRPr lang="en-US"/>
          </a:p>
        </p:txBody>
      </p:sp>
      <p:pic>
        <p:nvPicPr>
          <p:cNvPr id="12" name="Picture 11">
            <a:extLst>
              <a:ext uri="{FF2B5EF4-FFF2-40B4-BE49-F238E27FC236}">
                <a16:creationId xmlns:a16="http://schemas.microsoft.com/office/drawing/2014/main" id="{23FF9399-BF4F-4E6E-A723-5E379AF0AF03}"/>
              </a:ext>
            </a:extLst>
          </p:cNvPr>
          <p:cNvPicPr>
            <a:picLocks noChangeAspect="1"/>
          </p:cNvPicPr>
          <p:nvPr/>
        </p:nvPicPr>
        <p:blipFill>
          <a:blip r:embed="rId5"/>
          <a:stretch>
            <a:fillRect/>
          </a:stretch>
        </p:blipFill>
        <p:spPr>
          <a:xfrm>
            <a:off x="4572000" y="4019564"/>
            <a:ext cx="4572000" cy="2838436"/>
          </a:xfrm>
          <a:prstGeom prst="rect">
            <a:avLst/>
          </a:prstGeom>
        </p:spPr>
      </p:pic>
    </p:spTree>
    <p:extLst>
      <p:ext uri="{BB962C8B-B14F-4D97-AF65-F5344CB8AC3E}">
        <p14:creationId xmlns:p14="http://schemas.microsoft.com/office/powerpoint/2010/main" val="3358998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Bounding Box</a:t>
            </a:r>
          </a:p>
        </p:txBody>
      </p:sp>
      <p:sp>
        <p:nvSpPr>
          <p:cNvPr id="6" name="Rectangle 5">
            <a:extLst>
              <a:ext uri="{FF2B5EF4-FFF2-40B4-BE49-F238E27FC236}">
                <a16:creationId xmlns:a16="http://schemas.microsoft.com/office/drawing/2014/main" id="{F455DFC3-B0F4-4294-AB7D-C4239D0BACEF}"/>
              </a:ext>
            </a:extLst>
          </p:cNvPr>
          <p:cNvSpPr/>
          <p:nvPr/>
        </p:nvSpPr>
        <p:spPr>
          <a:xfrm>
            <a:off x="685800" y="1781888"/>
            <a:ext cx="7467600" cy="1323439"/>
          </a:xfrm>
          <a:prstGeom prst="rect">
            <a:avLst/>
          </a:prstGeom>
        </p:spPr>
        <p:txBody>
          <a:bodyPr wrap="square">
            <a:spAutoFit/>
          </a:bodyPr>
          <a:lstStyle/>
          <a:p>
            <a:pPr marL="285750" indent="-285750" algn="just">
              <a:buFont typeface="Arial" panose="020B0604020202020204" pitchFamily="34" charset="0"/>
              <a:buChar char="•"/>
            </a:pPr>
            <a:r>
              <a:rPr lang="en-US" sz="1600" dirty="0"/>
              <a:t>What is Bounding Box</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Separated the noise patterns or short sub-trajectories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Bounding box gave the useful results.</a:t>
            </a:r>
          </a:p>
        </p:txBody>
      </p:sp>
      <p:sp>
        <p:nvSpPr>
          <p:cNvPr id="4" name="Title 1">
            <a:extLst>
              <a:ext uri="{FF2B5EF4-FFF2-40B4-BE49-F238E27FC236}">
                <a16:creationId xmlns:a16="http://schemas.microsoft.com/office/drawing/2014/main" id="{B9292991-DBAC-4097-A50E-E314C6B88D81}"/>
              </a:ext>
            </a:extLst>
          </p:cNvPr>
          <p:cNvSpPr txBox="1">
            <a:spLocks/>
          </p:cNvSpPr>
          <p:nvPr/>
        </p:nvSpPr>
        <p:spPr bwMode="auto">
          <a:xfrm>
            <a:off x="76200" y="3581400"/>
            <a:ext cx="7315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pPr marL="457200" lvl="1" algn="l"/>
            <a:r>
              <a:rPr lang="en-US" sz="2400" b="1" kern="0" dirty="0">
                <a:latin typeface="+mj-lt"/>
                <a:ea typeface="+mj-ea"/>
                <a:cs typeface="+mj-cs"/>
              </a:rPr>
              <a:t>Process: </a:t>
            </a:r>
          </a:p>
        </p:txBody>
      </p:sp>
      <p:sp>
        <p:nvSpPr>
          <p:cNvPr id="7" name="Rectangle 6">
            <a:extLst>
              <a:ext uri="{FF2B5EF4-FFF2-40B4-BE49-F238E27FC236}">
                <a16:creationId xmlns:a16="http://schemas.microsoft.com/office/drawing/2014/main" id="{C2F950FC-91AA-4F88-883E-545AB2C4AF34}"/>
              </a:ext>
            </a:extLst>
          </p:cNvPr>
          <p:cNvSpPr/>
          <p:nvPr/>
        </p:nvSpPr>
        <p:spPr>
          <a:xfrm>
            <a:off x="685800" y="4110097"/>
            <a:ext cx="7467600" cy="1569660"/>
          </a:xfrm>
          <a:prstGeom prst="rect">
            <a:avLst/>
          </a:prstGeom>
        </p:spPr>
        <p:txBody>
          <a:bodyPr wrap="square">
            <a:spAutoFit/>
          </a:bodyPr>
          <a:lstStyle/>
          <a:p>
            <a:pPr marL="285750" indent="-285750" algn="just">
              <a:buFont typeface="Arial" panose="020B0604020202020204" pitchFamily="34" charset="0"/>
              <a:buChar char="•"/>
            </a:pPr>
            <a:r>
              <a:rPr lang="en-US" sz="1600" dirty="0"/>
              <a:t>Group all the data based on the sub trajectories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Calculate the maximum and minimum location information through aggregation and grouping</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Calculate the distance through the distance formula.</a:t>
            </a:r>
          </a:p>
        </p:txBody>
      </p:sp>
      <p:sp>
        <p:nvSpPr>
          <p:cNvPr id="3" name="Slide Number Placeholder 2">
            <a:extLst>
              <a:ext uri="{FF2B5EF4-FFF2-40B4-BE49-F238E27FC236}">
                <a16:creationId xmlns:a16="http://schemas.microsoft.com/office/drawing/2014/main" id="{1D0B8B4F-B16C-4895-8E56-D55B108C18CE}"/>
              </a:ext>
            </a:extLst>
          </p:cNvPr>
          <p:cNvSpPr>
            <a:spLocks noGrp="1"/>
          </p:cNvSpPr>
          <p:nvPr>
            <p:ph type="sldNum" sz="quarter" idx="12"/>
          </p:nvPr>
        </p:nvSpPr>
        <p:spPr/>
        <p:txBody>
          <a:bodyPr/>
          <a:lstStyle/>
          <a:p>
            <a:pPr>
              <a:defRPr/>
            </a:pPr>
            <a:fld id="{4C8EE512-C4AF-B046-9730-14A63E43FBAA}" type="slidenum">
              <a:rPr lang="en-US" smtClean="0"/>
              <a:pPr>
                <a:defRPr/>
              </a:pPr>
              <a:t>36</a:t>
            </a:fld>
            <a:endParaRPr lang="en-US"/>
          </a:p>
        </p:txBody>
      </p:sp>
    </p:spTree>
    <p:extLst>
      <p:ext uri="{BB962C8B-B14F-4D97-AF65-F5344CB8AC3E}">
        <p14:creationId xmlns:p14="http://schemas.microsoft.com/office/powerpoint/2010/main" val="695727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0" y="914400"/>
            <a:ext cx="7315200" cy="457200"/>
          </a:xfrm>
        </p:spPr>
        <p:txBody>
          <a:bodyPr/>
          <a:lstStyle/>
          <a:p>
            <a:pPr marL="457200" lvl="1" algn="l"/>
            <a:r>
              <a:rPr lang="en-US" sz="2400" b="1" dirty="0"/>
              <a:t>Bounding Box (Example)</a:t>
            </a:r>
          </a:p>
        </p:txBody>
      </p:sp>
      <p:pic>
        <p:nvPicPr>
          <p:cNvPr id="9" name="Picture 8">
            <a:extLst>
              <a:ext uri="{FF2B5EF4-FFF2-40B4-BE49-F238E27FC236}">
                <a16:creationId xmlns:a16="http://schemas.microsoft.com/office/drawing/2014/main" id="{2451A599-B021-4443-AF0A-994C0D073D48}"/>
              </a:ext>
            </a:extLst>
          </p:cNvPr>
          <p:cNvPicPr>
            <a:picLocks noChangeAspect="1"/>
          </p:cNvPicPr>
          <p:nvPr/>
        </p:nvPicPr>
        <p:blipFill>
          <a:blip r:embed="rId2"/>
          <a:stretch>
            <a:fillRect/>
          </a:stretch>
        </p:blipFill>
        <p:spPr>
          <a:xfrm>
            <a:off x="2562745" y="1447800"/>
            <a:ext cx="4010891" cy="2373153"/>
          </a:xfrm>
          <a:prstGeom prst="rect">
            <a:avLst/>
          </a:prstGeom>
        </p:spPr>
      </p:pic>
      <p:pic>
        <p:nvPicPr>
          <p:cNvPr id="7" name="Picture 6">
            <a:extLst>
              <a:ext uri="{FF2B5EF4-FFF2-40B4-BE49-F238E27FC236}">
                <a16:creationId xmlns:a16="http://schemas.microsoft.com/office/drawing/2014/main" id="{EA3B8634-9653-4477-A275-27762EEBABCF}"/>
              </a:ext>
            </a:extLst>
          </p:cNvPr>
          <p:cNvPicPr>
            <a:picLocks noChangeAspect="1"/>
          </p:cNvPicPr>
          <p:nvPr/>
        </p:nvPicPr>
        <p:blipFill>
          <a:blip r:embed="rId3"/>
          <a:stretch>
            <a:fillRect/>
          </a:stretch>
        </p:blipFill>
        <p:spPr>
          <a:xfrm>
            <a:off x="2304647" y="3875247"/>
            <a:ext cx="4534705" cy="2866072"/>
          </a:xfrm>
          <a:prstGeom prst="rect">
            <a:avLst/>
          </a:prstGeom>
        </p:spPr>
      </p:pic>
      <p:sp>
        <p:nvSpPr>
          <p:cNvPr id="3" name="Slide Number Placeholder 2">
            <a:extLst>
              <a:ext uri="{FF2B5EF4-FFF2-40B4-BE49-F238E27FC236}">
                <a16:creationId xmlns:a16="http://schemas.microsoft.com/office/drawing/2014/main" id="{EDA3A383-627E-4279-A8D2-A9537AEA50E1}"/>
              </a:ext>
            </a:extLst>
          </p:cNvPr>
          <p:cNvSpPr>
            <a:spLocks noGrp="1"/>
          </p:cNvSpPr>
          <p:nvPr>
            <p:ph type="sldNum" sz="quarter" idx="12"/>
          </p:nvPr>
        </p:nvSpPr>
        <p:spPr/>
        <p:txBody>
          <a:bodyPr/>
          <a:lstStyle/>
          <a:p>
            <a:pPr>
              <a:defRPr/>
            </a:pPr>
            <a:fld id="{4C8EE512-C4AF-B046-9730-14A63E43FBAA}" type="slidenum">
              <a:rPr lang="en-US" smtClean="0"/>
              <a:pPr>
                <a:defRPr/>
              </a:pPr>
              <a:t>37</a:t>
            </a:fld>
            <a:endParaRPr lang="en-US"/>
          </a:p>
        </p:txBody>
      </p:sp>
    </p:spTree>
    <p:extLst>
      <p:ext uri="{BB962C8B-B14F-4D97-AF65-F5344CB8AC3E}">
        <p14:creationId xmlns:p14="http://schemas.microsoft.com/office/powerpoint/2010/main" val="501479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Bounding Box</a:t>
            </a:r>
          </a:p>
        </p:txBody>
      </p:sp>
      <p:pic>
        <p:nvPicPr>
          <p:cNvPr id="4" name="Picture 3">
            <a:extLst>
              <a:ext uri="{FF2B5EF4-FFF2-40B4-BE49-F238E27FC236}">
                <a16:creationId xmlns:a16="http://schemas.microsoft.com/office/drawing/2014/main" id="{A3442B69-7479-4D87-A4C8-F2BD8D200938}"/>
              </a:ext>
            </a:extLst>
          </p:cNvPr>
          <p:cNvPicPr>
            <a:picLocks noChangeAspect="1"/>
          </p:cNvPicPr>
          <p:nvPr/>
        </p:nvPicPr>
        <p:blipFill>
          <a:blip r:embed="rId2"/>
          <a:stretch>
            <a:fillRect/>
          </a:stretch>
        </p:blipFill>
        <p:spPr>
          <a:xfrm>
            <a:off x="0" y="1717010"/>
            <a:ext cx="9144000" cy="5140990"/>
          </a:xfrm>
          <a:prstGeom prst="rect">
            <a:avLst/>
          </a:prstGeom>
        </p:spPr>
      </p:pic>
      <p:sp>
        <p:nvSpPr>
          <p:cNvPr id="3" name="Slide Number Placeholder 2">
            <a:extLst>
              <a:ext uri="{FF2B5EF4-FFF2-40B4-BE49-F238E27FC236}">
                <a16:creationId xmlns:a16="http://schemas.microsoft.com/office/drawing/2014/main" id="{1C00D108-B133-4BEF-9A96-4A47DE1D0406}"/>
              </a:ext>
            </a:extLst>
          </p:cNvPr>
          <p:cNvSpPr>
            <a:spLocks noGrp="1"/>
          </p:cNvSpPr>
          <p:nvPr>
            <p:ph type="sldNum" sz="quarter" idx="12"/>
          </p:nvPr>
        </p:nvSpPr>
        <p:spPr/>
        <p:txBody>
          <a:bodyPr/>
          <a:lstStyle/>
          <a:p>
            <a:pPr>
              <a:defRPr/>
            </a:pPr>
            <a:fld id="{4C8EE512-C4AF-B046-9730-14A63E43FBAA}" type="slidenum">
              <a:rPr lang="en-US" smtClean="0"/>
              <a:pPr>
                <a:defRPr/>
              </a:pPr>
              <a:t>38</a:t>
            </a:fld>
            <a:endParaRPr lang="en-US"/>
          </a:p>
        </p:txBody>
      </p:sp>
    </p:spTree>
    <p:extLst>
      <p:ext uri="{BB962C8B-B14F-4D97-AF65-F5344CB8AC3E}">
        <p14:creationId xmlns:p14="http://schemas.microsoft.com/office/powerpoint/2010/main" val="3915552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Bounding Box</a:t>
            </a:r>
          </a:p>
        </p:txBody>
      </p:sp>
      <p:graphicFrame>
        <p:nvGraphicFramePr>
          <p:cNvPr id="6" name="Object 5">
            <a:extLst>
              <a:ext uri="{FF2B5EF4-FFF2-40B4-BE49-F238E27FC236}">
                <a16:creationId xmlns:a16="http://schemas.microsoft.com/office/drawing/2014/main" id="{5415E2BA-7B35-4DB2-AD8C-71D44F7A186E}"/>
              </a:ext>
            </a:extLst>
          </p:cNvPr>
          <p:cNvGraphicFramePr>
            <a:graphicFrameLocks noChangeAspect="1"/>
          </p:cNvGraphicFramePr>
          <p:nvPr>
            <p:extLst>
              <p:ext uri="{D42A27DB-BD31-4B8C-83A1-F6EECF244321}">
                <p14:modId xmlns:p14="http://schemas.microsoft.com/office/powerpoint/2010/main" val="1627338173"/>
              </p:ext>
            </p:extLst>
          </p:nvPr>
        </p:nvGraphicFramePr>
        <p:xfrm>
          <a:off x="533400" y="1600200"/>
          <a:ext cx="7891463" cy="6100210"/>
        </p:xfrm>
        <a:graphic>
          <a:graphicData uri="http://schemas.openxmlformats.org/presentationml/2006/ole">
            <mc:AlternateContent xmlns:mc="http://schemas.openxmlformats.org/markup-compatibility/2006">
              <mc:Choice xmlns:v="urn:schemas-microsoft-com:vml" Requires="v">
                <p:oleObj spid="_x0000_s1307" name="Acrobat Document" r:id="rId3" imgW="7553289" imgH="5838640" progId="AcroExch.Document.DC">
                  <p:embed/>
                </p:oleObj>
              </mc:Choice>
              <mc:Fallback>
                <p:oleObj name="Acrobat Document" r:id="rId3" imgW="7553289" imgH="5838640" progId="AcroExch.Document.DC">
                  <p:embed/>
                  <p:pic>
                    <p:nvPicPr>
                      <p:cNvPr id="0" name=""/>
                      <p:cNvPicPr/>
                      <p:nvPr/>
                    </p:nvPicPr>
                    <p:blipFill>
                      <a:blip r:embed="rId4"/>
                      <a:stretch>
                        <a:fillRect/>
                      </a:stretch>
                    </p:blipFill>
                    <p:spPr>
                      <a:xfrm>
                        <a:off x="533400" y="1600200"/>
                        <a:ext cx="7891463" cy="6100210"/>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5084622C-23C2-4129-A169-FEC06D351D18}"/>
              </a:ext>
            </a:extLst>
          </p:cNvPr>
          <p:cNvSpPr>
            <a:spLocks noGrp="1"/>
          </p:cNvSpPr>
          <p:nvPr>
            <p:ph type="sldNum" sz="quarter" idx="12"/>
          </p:nvPr>
        </p:nvSpPr>
        <p:spPr/>
        <p:txBody>
          <a:bodyPr/>
          <a:lstStyle/>
          <a:p>
            <a:pPr>
              <a:defRPr/>
            </a:pPr>
            <a:fld id="{4C8EE512-C4AF-B046-9730-14A63E43FBAA}" type="slidenum">
              <a:rPr lang="en-US" smtClean="0"/>
              <a:pPr>
                <a:defRPr/>
              </a:pPr>
              <a:t>39</a:t>
            </a:fld>
            <a:endParaRPr lang="en-US"/>
          </a:p>
        </p:txBody>
      </p:sp>
    </p:spTree>
    <p:extLst>
      <p:ext uri="{BB962C8B-B14F-4D97-AF65-F5344CB8AC3E}">
        <p14:creationId xmlns:p14="http://schemas.microsoft.com/office/powerpoint/2010/main" val="2284717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FB41BD-5804-40AB-98B3-8F7A6EA9F1C5}"/>
              </a:ext>
            </a:extLst>
          </p:cNvPr>
          <p:cNvSpPr/>
          <p:nvPr/>
        </p:nvSpPr>
        <p:spPr>
          <a:xfrm>
            <a:off x="304800" y="1018870"/>
            <a:ext cx="7391400" cy="646331"/>
          </a:xfrm>
          <a:prstGeom prst="rect">
            <a:avLst/>
          </a:prstGeom>
        </p:spPr>
        <p:txBody>
          <a:bodyPr wrap="square">
            <a:spAutoFit/>
          </a:bodyPr>
          <a:lstStyle/>
          <a:p>
            <a:pPr eaLnBrk="1" hangingPunct="1"/>
            <a:r>
              <a:rPr lang="en-US" sz="3600" b="1" dirty="0">
                <a:solidFill>
                  <a:schemeClr val="tx2"/>
                </a:solidFill>
                <a:latin typeface="+mj-lt"/>
                <a:ea typeface="+mj-ea"/>
                <a:cs typeface="+mj-cs"/>
              </a:rPr>
              <a:t>Trajectory</a:t>
            </a:r>
          </a:p>
        </p:txBody>
      </p:sp>
      <p:pic>
        <p:nvPicPr>
          <p:cNvPr id="7" name="Picture 6">
            <a:extLst>
              <a:ext uri="{FF2B5EF4-FFF2-40B4-BE49-F238E27FC236}">
                <a16:creationId xmlns:a16="http://schemas.microsoft.com/office/drawing/2014/main" id="{042B9805-915F-4919-81CC-A3336970444D}"/>
              </a:ext>
            </a:extLst>
          </p:cNvPr>
          <p:cNvPicPr>
            <a:picLocks noChangeAspect="1"/>
          </p:cNvPicPr>
          <p:nvPr/>
        </p:nvPicPr>
        <p:blipFill>
          <a:blip r:embed="rId2"/>
          <a:stretch>
            <a:fillRect/>
          </a:stretch>
        </p:blipFill>
        <p:spPr>
          <a:xfrm>
            <a:off x="0" y="1710283"/>
            <a:ext cx="9144001" cy="5528717"/>
          </a:xfrm>
          <a:prstGeom prst="rect">
            <a:avLst/>
          </a:prstGeom>
        </p:spPr>
      </p:pic>
      <p:sp>
        <p:nvSpPr>
          <p:cNvPr id="3" name="Slide Number Placeholder 2">
            <a:extLst>
              <a:ext uri="{FF2B5EF4-FFF2-40B4-BE49-F238E27FC236}">
                <a16:creationId xmlns:a16="http://schemas.microsoft.com/office/drawing/2014/main" id="{3AA016DA-E892-4556-AB6D-DFD745891FBD}"/>
              </a:ext>
            </a:extLst>
          </p:cNvPr>
          <p:cNvSpPr>
            <a:spLocks noGrp="1"/>
          </p:cNvSpPr>
          <p:nvPr>
            <p:ph type="sldNum" sz="quarter" idx="12"/>
          </p:nvPr>
        </p:nvSpPr>
        <p:spPr/>
        <p:txBody>
          <a:bodyPr/>
          <a:lstStyle/>
          <a:p>
            <a:pPr>
              <a:defRPr/>
            </a:pPr>
            <a:fld id="{4C8EE512-C4AF-B046-9730-14A63E43FBAA}" type="slidenum">
              <a:rPr lang="en-US" smtClean="0"/>
              <a:pPr>
                <a:defRPr/>
              </a:pPr>
              <a:t>4</a:t>
            </a:fld>
            <a:endParaRPr lang="en-US"/>
          </a:p>
        </p:txBody>
      </p:sp>
    </p:spTree>
    <p:extLst>
      <p:ext uri="{BB962C8B-B14F-4D97-AF65-F5344CB8AC3E}">
        <p14:creationId xmlns:p14="http://schemas.microsoft.com/office/powerpoint/2010/main" val="1335965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228600" y="990600"/>
            <a:ext cx="9144000" cy="457200"/>
          </a:xfrm>
        </p:spPr>
        <p:txBody>
          <a:bodyPr/>
          <a:lstStyle/>
          <a:p>
            <a:pPr marL="457200" lvl="1" algn="l"/>
            <a:r>
              <a:rPr lang="en-US" sz="2400" b="1" dirty="0"/>
              <a:t>Bounding Box – Short sub trajectories </a:t>
            </a:r>
          </a:p>
        </p:txBody>
      </p:sp>
      <p:graphicFrame>
        <p:nvGraphicFramePr>
          <p:cNvPr id="2" name="Object 1">
            <a:extLst>
              <a:ext uri="{FF2B5EF4-FFF2-40B4-BE49-F238E27FC236}">
                <a16:creationId xmlns:a16="http://schemas.microsoft.com/office/drawing/2014/main" id="{0C71D4A0-61AA-4B99-A398-A418FEA3B7D9}"/>
              </a:ext>
            </a:extLst>
          </p:cNvPr>
          <p:cNvGraphicFramePr>
            <a:graphicFrameLocks noChangeAspect="1"/>
          </p:cNvGraphicFramePr>
          <p:nvPr>
            <p:extLst>
              <p:ext uri="{D42A27DB-BD31-4B8C-83A1-F6EECF244321}">
                <p14:modId xmlns:p14="http://schemas.microsoft.com/office/powerpoint/2010/main" val="3249818477"/>
              </p:ext>
            </p:extLst>
          </p:nvPr>
        </p:nvGraphicFramePr>
        <p:xfrm>
          <a:off x="838200" y="1524000"/>
          <a:ext cx="7290955" cy="5152159"/>
        </p:xfrm>
        <a:graphic>
          <a:graphicData uri="http://schemas.openxmlformats.org/presentationml/2006/ole">
            <mc:AlternateContent xmlns:mc="http://schemas.openxmlformats.org/markup-compatibility/2006">
              <mc:Choice xmlns:v="urn:schemas-microsoft-com:vml" Requires="v">
                <p:oleObj spid="_x0000_s2333" name="Acrobat Document" r:id="rId3" imgW="8019882" imgH="5667062" progId="AcroExch.Document.DC">
                  <p:embed/>
                </p:oleObj>
              </mc:Choice>
              <mc:Fallback>
                <p:oleObj name="Acrobat Document" r:id="rId3" imgW="8019882" imgH="5667062" progId="AcroExch.Document.DC">
                  <p:embed/>
                  <p:pic>
                    <p:nvPicPr>
                      <p:cNvPr id="0" name=""/>
                      <p:cNvPicPr/>
                      <p:nvPr/>
                    </p:nvPicPr>
                    <p:blipFill>
                      <a:blip r:embed="rId4"/>
                      <a:stretch>
                        <a:fillRect/>
                      </a:stretch>
                    </p:blipFill>
                    <p:spPr>
                      <a:xfrm>
                        <a:off x="838200" y="1524000"/>
                        <a:ext cx="7290955" cy="5152159"/>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8ADEE4A6-8352-4A39-948B-EA0FC147F077}"/>
              </a:ext>
            </a:extLst>
          </p:cNvPr>
          <p:cNvSpPr>
            <a:spLocks noGrp="1"/>
          </p:cNvSpPr>
          <p:nvPr>
            <p:ph type="sldNum" sz="quarter" idx="12"/>
          </p:nvPr>
        </p:nvSpPr>
        <p:spPr/>
        <p:txBody>
          <a:bodyPr/>
          <a:lstStyle/>
          <a:p>
            <a:pPr>
              <a:defRPr/>
            </a:pPr>
            <a:fld id="{4C8EE512-C4AF-B046-9730-14A63E43FBAA}" type="slidenum">
              <a:rPr lang="en-US" smtClean="0"/>
              <a:pPr>
                <a:defRPr/>
              </a:pPr>
              <a:t>40</a:t>
            </a:fld>
            <a:endParaRPr lang="en-US"/>
          </a:p>
        </p:txBody>
      </p:sp>
    </p:spTree>
    <p:extLst>
      <p:ext uri="{BB962C8B-B14F-4D97-AF65-F5344CB8AC3E}">
        <p14:creationId xmlns:p14="http://schemas.microsoft.com/office/powerpoint/2010/main" val="1005684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0" y="914400"/>
            <a:ext cx="9144000" cy="452427"/>
          </a:xfrm>
        </p:spPr>
        <p:txBody>
          <a:bodyPr/>
          <a:lstStyle/>
          <a:p>
            <a:pPr marL="457200" lvl="1" algn="l"/>
            <a:r>
              <a:rPr lang="en-US" sz="2400" b="1" dirty="0"/>
              <a:t>Why we separated these with bounding box?</a:t>
            </a:r>
          </a:p>
        </p:txBody>
      </p:sp>
      <p:pic>
        <p:nvPicPr>
          <p:cNvPr id="6" name="Picture 5">
            <a:extLst>
              <a:ext uri="{FF2B5EF4-FFF2-40B4-BE49-F238E27FC236}">
                <a16:creationId xmlns:a16="http://schemas.microsoft.com/office/drawing/2014/main" id="{A3DF49A0-D14B-4341-8A5A-7D7C3D7A4D44}"/>
              </a:ext>
            </a:extLst>
          </p:cNvPr>
          <p:cNvPicPr>
            <a:picLocks noChangeAspect="1"/>
          </p:cNvPicPr>
          <p:nvPr/>
        </p:nvPicPr>
        <p:blipFill>
          <a:blip r:embed="rId2"/>
          <a:stretch>
            <a:fillRect/>
          </a:stretch>
        </p:blipFill>
        <p:spPr>
          <a:xfrm>
            <a:off x="304800" y="1447800"/>
            <a:ext cx="8312728" cy="5294780"/>
          </a:xfrm>
          <a:prstGeom prst="rect">
            <a:avLst/>
          </a:prstGeom>
        </p:spPr>
      </p:pic>
      <p:sp>
        <p:nvSpPr>
          <p:cNvPr id="7" name="Arrow: Right 6">
            <a:extLst>
              <a:ext uri="{FF2B5EF4-FFF2-40B4-BE49-F238E27FC236}">
                <a16:creationId xmlns:a16="http://schemas.microsoft.com/office/drawing/2014/main" id="{228333C8-824C-451B-9BAA-0F538AE7B4A0}"/>
              </a:ext>
            </a:extLst>
          </p:cNvPr>
          <p:cNvSpPr/>
          <p:nvPr/>
        </p:nvSpPr>
        <p:spPr bwMode="auto">
          <a:xfrm>
            <a:off x="1600200" y="2362200"/>
            <a:ext cx="914400" cy="457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Arrow: Right 7">
            <a:extLst>
              <a:ext uri="{FF2B5EF4-FFF2-40B4-BE49-F238E27FC236}">
                <a16:creationId xmlns:a16="http://schemas.microsoft.com/office/drawing/2014/main" id="{F5220990-25A3-43DE-9B4C-CEF60C87363D}"/>
              </a:ext>
            </a:extLst>
          </p:cNvPr>
          <p:cNvSpPr/>
          <p:nvPr/>
        </p:nvSpPr>
        <p:spPr bwMode="auto">
          <a:xfrm>
            <a:off x="6477000" y="5943600"/>
            <a:ext cx="914400" cy="457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Arrow: Right 8">
            <a:extLst>
              <a:ext uri="{FF2B5EF4-FFF2-40B4-BE49-F238E27FC236}">
                <a16:creationId xmlns:a16="http://schemas.microsoft.com/office/drawing/2014/main" id="{FB218BE8-BC01-407B-ABCD-237D037A5564}"/>
              </a:ext>
            </a:extLst>
          </p:cNvPr>
          <p:cNvSpPr/>
          <p:nvPr/>
        </p:nvSpPr>
        <p:spPr bwMode="auto">
          <a:xfrm>
            <a:off x="4343400" y="1828800"/>
            <a:ext cx="914400" cy="457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Slide Number Placeholder 2">
            <a:extLst>
              <a:ext uri="{FF2B5EF4-FFF2-40B4-BE49-F238E27FC236}">
                <a16:creationId xmlns:a16="http://schemas.microsoft.com/office/drawing/2014/main" id="{D57A4AF7-0696-4171-B848-C797174D29AD}"/>
              </a:ext>
            </a:extLst>
          </p:cNvPr>
          <p:cNvSpPr>
            <a:spLocks noGrp="1"/>
          </p:cNvSpPr>
          <p:nvPr>
            <p:ph type="sldNum" sz="quarter" idx="12"/>
          </p:nvPr>
        </p:nvSpPr>
        <p:spPr/>
        <p:txBody>
          <a:bodyPr/>
          <a:lstStyle/>
          <a:p>
            <a:pPr>
              <a:defRPr/>
            </a:pPr>
            <a:fld id="{4C8EE512-C4AF-B046-9730-14A63E43FBAA}" type="slidenum">
              <a:rPr lang="en-US" smtClean="0"/>
              <a:pPr>
                <a:defRPr/>
              </a:pPr>
              <a:t>41</a:t>
            </a:fld>
            <a:endParaRPr lang="en-US"/>
          </a:p>
        </p:txBody>
      </p:sp>
    </p:spTree>
    <p:extLst>
      <p:ext uri="{BB962C8B-B14F-4D97-AF65-F5344CB8AC3E}">
        <p14:creationId xmlns:p14="http://schemas.microsoft.com/office/powerpoint/2010/main" val="1602468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Kalman Filter</a:t>
            </a:r>
          </a:p>
        </p:txBody>
      </p:sp>
      <p:sp>
        <p:nvSpPr>
          <p:cNvPr id="6" name="Rectangle 5">
            <a:extLst>
              <a:ext uri="{FF2B5EF4-FFF2-40B4-BE49-F238E27FC236}">
                <a16:creationId xmlns:a16="http://schemas.microsoft.com/office/drawing/2014/main" id="{F455DFC3-B0F4-4294-AB7D-C4239D0BACEF}"/>
              </a:ext>
            </a:extLst>
          </p:cNvPr>
          <p:cNvSpPr/>
          <p:nvPr/>
        </p:nvSpPr>
        <p:spPr>
          <a:xfrm>
            <a:off x="685800" y="1781888"/>
            <a:ext cx="7467600" cy="4524315"/>
          </a:xfrm>
          <a:prstGeom prst="rect">
            <a:avLst/>
          </a:prstGeom>
        </p:spPr>
        <p:txBody>
          <a:bodyPr wrap="square">
            <a:spAutoFit/>
          </a:bodyPr>
          <a:lstStyle/>
          <a:p>
            <a:pPr marL="285750" indent="-285750" algn="just">
              <a:buFont typeface="Arial" panose="020B0604020202020204" pitchFamily="34" charset="0"/>
              <a:buChar char="•"/>
            </a:pPr>
            <a:r>
              <a:rPr lang="en-US" sz="1600" dirty="0"/>
              <a:t>Kalman filter is introduced by Rudolf E. Kalman, used to predict the uncertain information about the data depends on the dynamic of the system</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Used to detect the distortion and noise in the data depending on the frequency of its power of estimation</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Kalman filter takes the measurement inputs in the timeseries data to calculate and predict statistical noise points, measure the inaccuracy, and results in the estimation and accuracy of those false points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We used Kalman filter to reduce these noise and patterns in the data.</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First It takes the measurement input as the location information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Second step it takes the observation matrix over one time stamp as an identity matrix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And then based on this it normalize the data, and  filters the noise</a:t>
            </a:r>
          </a:p>
        </p:txBody>
      </p:sp>
      <p:sp>
        <p:nvSpPr>
          <p:cNvPr id="3" name="Slide Number Placeholder 2">
            <a:extLst>
              <a:ext uri="{FF2B5EF4-FFF2-40B4-BE49-F238E27FC236}">
                <a16:creationId xmlns:a16="http://schemas.microsoft.com/office/drawing/2014/main" id="{9DBBA202-7586-4A97-9DC2-78968F3B51DE}"/>
              </a:ext>
            </a:extLst>
          </p:cNvPr>
          <p:cNvSpPr>
            <a:spLocks noGrp="1"/>
          </p:cNvSpPr>
          <p:nvPr>
            <p:ph type="sldNum" sz="quarter" idx="12"/>
          </p:nvPr>
        </p:nvSpPr>
        <p:spPr/>
        <p:txBody>
          <a:bodyPr/>
          <a:lstStyle/>
          <a:p>
            <a:pPr>
              <a:defRPr/>
            </a:pPr>
            <a:fld id="{4C8EE512-C4AF-B046-9730-14A63E43FBAA}" type="slidenum">
              <a:rPr lang="en-US" smtClean="0"/>
              <a:pPr>
                <a:defRPr/>
              </a:pPr>
              <a:t>42</a:t>
            </a:fld>
            <a:endParaRPr lang="en-US"/>
          </a:p>
        </p:txBody>
      </p:sp>
    </p:spTree>
    <p:extLst>
      <p:ext uri="{BB962C8B-B14F-4D97-AF65-F5344CB8AC3E}">
        <p14:creationId xmlns:p14="http://schemas.microsoft.com/office/powerpoint/2010/main" val="378148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EA90DDC0-4484-430E-ABB7-8612D92F5044}"/>
              </a:ext>
            </a:extLst>
          </p:cNvPr>
          <p:cNvGraphicFramePr>
            <a:graphicFrameLocks noChangeAspect="1"/>
          </p:cNvGraphicFramePr>
          <p:nvPr>
            <p:extLst/>
          </p:nvPr>
        </p:nvGraphicFramePr>
        <p:xfrm>
          <a:off x="557212" y="1409700"/>
          <a:ext cx="8029575" cy="5676900"/>
        </p:xfrm>
        <a:graphic>
          <a:graphicData uri="http://schemas.openxmlformats.org/presentationml/2006/ole">
            <mc:AlternateContent xmlns:mc="http://schemas.openxmlformats.org/markup-compatibility/2006">
              <mc:Choice xmlns:v="urn:schemas-microsoft-com:vml" Requires="v">
                <p:oleObj spid="_x0000_s28677" name="Acrobat Document" r:id="rId3" imgW="8029438" imgH="5676847" progId="AcroExch.Document.DC">
                  <p:embed/>
                </p:oleObj>
              </mc:Choice>
              <mc:Fallback>
                <p:oleObj name="Acrobat Document" r:id="rId3" imgW="8029438" imgH="5676847" progId="AcroExch.Document.DC">
                  <p:embed/>
                  <p:pic>
                    <p:nvPicPr>
                      <p:cNvPr id="7" name="Object 6">
                        <a:extLst>
                          <a:ext uri="{FF2B5EF4-FFF2-40B4-BE49-F238E27FC236}">
                            <a16:creationId xmlns:a16="http://schemas.microsoft.com/office/drawing/2014/main" id="{EA90DDC0-4484-430E-ABB7-8612D92F5044}"/>
                          </a:ext>
                        </a:extLst>
                      </p:cNvPr>
                      <p:cNvPicPr/>
                      <p:nvPr/>
                    </p:nvPicPr>
                    <p:blipFill>
                      <a:blip r:embed="rId4"/>
                      <a:stretch>
                        <a:fillRect/>
                      </a:stretch>
                    </p:blipFill>
                    <p:spPr>
                      <a:xfrm>
                        <a:off x="557212" y="1409700"/>
                        <a:ext cx="8029575" cy="5676900"/>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5F14DAA1-2D94-4545-87F0-F5E0090FF573}"/>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Error in the trajectory</a:t>
            </a:r>
          </a:p>
        </p:txBody>
      </p:sp>
      <p:sp>
        <p:nvSpPr>
          <p:cNvPr id="9" name="Arrow: Right 8">
            <a:extLst>
              <a:ext uri="{FF2B5EF4-FFF2-40B4-BE49-F238E27FC236}">
                <a16:creationId xmlns:a16="http://schemas.microsoft.com/office/drawing/2014/main" id="{CBB13325-3A7C-4027-ACB9-6CD1776C2232}"/>
              </a:ext>
            </a:extLst>
          </p:cNvPr>
          <p:cNvSpPr/>
          <p:nvPr/>
        </p:nvSpPr>
        <p:spPr bwMode="auto">
          <a:xfrm>
            <a:off x="3048000" y="4114800"/>
            <a:ext cx="990600" cy="45720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a:ln w="22225">
                <a:solidFill>
                  <a:schemeClr val="accent2"/>
                </a:solidFill>
                <a:prstDash val="solid"/>
              </a:ln>
              <a:solidFill>
                <a:schemeClr val="accent2">
                  <a:lumMod val="40000"/>
                  <a:lumOff val="60000"/>
                </a:schemeClr>
              </a:solidFill>
              <a:latin typeface="Arial" charset="0"/>
              <a:ea typeface="ＭＳ Ｐゴシック" charset="-128"/>
              <a:cs typeface="ＭＳ Ｐゴシック" charset="-128"/>
            </a:endParaRPr>
          </a:p>
        </p:txBody>
      </p:sp>
      <p:sp>
        <p:nvSpPr>
          <p:cNvPr id="3" name="Slide Number Placeholder 2">
            <a:extLst>
              <a:ext uri="{FF2B5EF4-FFF2-40B4-BE49-F238E27FC236}">
                <a16:creationId xmlns:a16="http://schemas.microsoft.com/office/drawing/2014/main" id="{0A6D4FF5-B5A9-4BC4-85D9-68A45C1D4999}"/>
              </a:ext>
            </a:extLst>
          </p:cNvPr>
          <p:cNvSpPr>
            <a:spLocks noGrp="1"/>
          </p:cNvSpPr>
          <p:nvPr>
            <p:ph type="sldNum" sz="quarter" idx="12"/>
          </p:nvPr>
        </p:nvSpPr>
        <p:spPr/>
        <p:txBody>
          <a:bodyPr/>
          <a:lstStyle/>
          <a:p>
            <a:pPr>
              <a:defRPr/>
            </a:pPr>
            <a:fld id="{4C8EE512-C4AF-B046-9730-14A63E43FBAA}" type="slidenum">
              <a:rPr lang="en-US" smtClean="0"/>
              <a:pPr>
                <a:defRPr/>
              </a:pPr>
              <a:t>43</a:t>
            </a:fld>
            <a:endParaRPr lang="en-US"/>
          </a:p>
        </p:txBody>
      </p:sp>
    </p:spTree>
    <p:extLst>
      <p:ext uri="{BB962C8B-B14F-4D97-AF65-F5344CB8AC3E}">
        <p14:creationId xmlns:p14="http://schemas.microsoft.com/office/powerpoint/2010/main" val="3945596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Kalman Filter</a:t>
            </a:r>
          </a:p>
        </p:txBody>
      </p:sp>
      <p:sp>
        <p:nvSpPr>
          <p:cNvPr id="6" name="Rectangle 5">
            <a:extLst>
              <a:ext uri="{FF2B5EF4-FFF2-40B4-BE49-F238E27FC236}">
                <a16:creationId xmlns:a16="http://schemas.microsoft.com/office/drawing/2014/main" id="{F455DFC3-B0F4-4294-AB7D-C4239D0BACEF}"/>
              </a:ext>
            </a:extLst>
          </p:cNvPr>
          <p:cNvSpPr/>
          <p:nvPr/>
        </p:nvSpPr>
        <p:spPr>
          <a:xfrm>
            <a:off x="685800" y="1781888"/>
            <a:ext cx="7467600" cy="584775"/>
          </a:xfrm>
          <a:prstGeom prst="rect">
            <a:avLst/>
          </a:prstGeom>
        </p:spPr>
        <p:txBody>
          <a:bodyPr wrap="square">
            <a:spAutoFit/>
          </a:bodyPr>
          <a:lstStyle/>
          <a:p>
            <a:pPr marL="285750" indent="-285750" algn="just">
              <a:buFont typeface="Arial" panose="020B0604020202020204" pitchFamily="34" charset="0"/>
              <a:buChar char="•"/>
            </a:pPr>
            <a:r>
              <a:rPr lang="en-US" sz="1600" dirty="0"/>
              <a:t>Results Kalman filter were able to locate the error, and fixed by estimating the new points, but it was not so accurate</a:t>
            </a:r>
          </a:p>
        </p:txBody>
      </p:sp>
      <p:graphicFrame>
        <p:nvGraphicFramePr>
          <p:cNvPr id="2" name="Object 1">
            <a:extLst>
              <a:ext uri="{FF2B5EF4-FFF2-40B4-BE49-F238E27FC236}">
                <a16:creationId xmlns:a16="http://schemas.microsoft.com/office/drawing/2014/main" id="{89FAE3F9-290E-4429-B941-9083D9AE3E28}"/>
              </a:ext>
            </a:extLst>
          </p:cNvPr>
          <p:cNvGraphicFramePr>
            <a:graphicFrameLocks noChangeAspect="1"/>
          </p:cNvGraphicFramePr>
          <p:nvPr>
            <p:extLst/>
          </p:nvPr>
        </p:nvGraphicFramePr>
        <p:xfrm>
          <a:off x="1555631" y="2438400"/>
          <a:ext cx="6032739" cy="4265139"/>
        </p:xfrm>
        <a:graphic>
          <a:graphicData uri="http://schemas.openxmlformats.org/presentationml/2006/ole">
            <mc:AlternateContent xmlns:mc="http://schemas.openxmlformats.org/markup-compatibility/2006">
              <mc:Choice xmlns:v="urn:schemas-microsoft-com:vml" Requires="v">
                <p:oleObj spid="_x0000_s29701" name="Acrobat Document" r:id="rId3" imgW="8029438" imgH="5676847" progId="AcroExch.Document.DC">
                  <p:embed/>
                </p:oleObj>
              </mc:Choice>
              <mc:Fallback>
                <p:oleObj name="Acrobat Document" r:id="rId3" imgW="8029438" imgH="5676847" progId="AcroExch.Document.DC">
                  <p:embed/>
                  <p:pic>
                    <p:nvPicPr>
                      <p:cNvPr id="2" name="Object 1">
                        <a:extLst>
                          <a:ext uri="{FF2B5EF4-FFF2-40B4-BE49-F238E27FC236}">
                            <a16:creationId xmlns:a16="http://schemas.microsoft.com/office/drawing/2014/main" id="{89FAE3F9-290E-4429-B941-9083D9AE3E28}"/>
                          </a:ext>
                        </a:extLst>
                      </p:cNvPr>
                      <p:cNvPicPr/>
                      <p:nvPr/>
                    </p:nvPicPr>
                    <p:blipFill>
                      <a:blip r:embed="rId4"/>
                      <a:stretch>
                        <a:fillRect/>
                      </a:stretch>
                    </p:blipFill>
                    <p:spPr>
                      <a:xfrm>
                        <a:off x="1555631" y="2438400"/>
                        <a:ext cx="6032739" cy="4265139"/>
                      </a:xfrm>
                      <a:prstGeom prst="rect">
                        <a:avLst/>
                      </a:prstGeom>
                    </p:spPr>
                  </p:pic>
                </p:oleObj>
              </mc:Fallback>
            </mc:AlternateContent>
          </a:graphicData>
        </a:graphic>
      </p:graphicFrame>
      <p:sp>
        <p:nvSpPr>
          <p:cNvPr id="4" name="Arrow: Right 3">
            <a:extLst>
              <a:ext uri="{FF2B5EF4-FFF2-40B4-BE49-F238E27FC236}">
                <a16:creationId xmlns:a16="http://schemas.microsoft.com/office/drawing/2014/main" id="{D5325E2F-0274-4D98-A2C2-A237637B6C58}"/>
              </a:ext>
            </a:extLst>
          </p:cNvPr>
          <p:cNvSpPr/>
          <p:nvPr/>
        </p:nvSpPr>
        <p:spPr bwMode="auto">
          <a:xfrm>
            <a:off x="3200400" y="4724400"/>
            <a:ext cx="838200" cy="45720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Slide Number Placeholder 6">
            <a:extLst>
              <a:ext uri="{FF2B5EF4-FFF2-40B4-BE49-F238E27FC236}">
                <a16:creationId xmlns:a16="http://schemas.microsoft.com/office/drawing/2014/main" id="{346ED335-1513-4335-AF0D-531EFF865A26}"/>
              </a:ext>
            </a:extLst>
          </p:cNvPr>
          <p:cNvSpPr>
            <a:spLocks noGrp="1"/>
          </p:cNvSpPr>
          <p:nvPr>
            <p:ph type="sldNum" sz="quarter" idx="12"/>
          </p:nvPr>
        </p:nvSpPr>
        <p:spPr/>
        <p:txBody>
          <a:bodyPr/>
          <a:lstStyle/>
          <a:p>
            <a:pPr>
              <a:defRPr/>
            </a:pPr>
            <a:fld id="{4C8EE512-C4AF-B046-9730-14A63E43FBAA}" type="slidenum">
              <a:rPr lang="en-US" smtClean="0"/>
              <a:pPr>
                <a:defRPr/>
              </a:pPr>
              <a:t>44</a:t>
            </a:fld>
            <a:endParaRPr lang="en-US"/>
          </a:p>
        </p:txBody>
      </p:sp>
    </p:spTree>
    <p:extLst>
      <p:ext uri="{BB962C8B-B14F-4D97-AF65-F5344CB8AC3E}">
        <p14:creationId xmlns:p14="http://schemas.microsoft.com/office/powerpoint/2010/main" val="4142850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Kalman Filter</a:t>
            </a:r>
          </a:p>
        </p:txBody>
      </p:sp>
      <p:graphicFrame>
        <p:nvGraphicFramePr>
          <p:cNvPr id="3" name="Object 2">
            <a:extLst>
              <a:ext uri="{FF2B5EF4-FFF2-40B4-BE49-F238E27FC236}">
                <a16:creationId xmlns:a16="http://schemas.microsoft.com/office/drawing/2014/main" id="{675817EC-F7D2-4874-995C-88782150A1F8}"/>
              </a:ext>
            </a:extLst>
          </p:cNvPr>
          <p:cNvGraphicFramePr>
            <a:graphicFrameLocks noChangeAspect="1"/>
          </p:cNvGraphicFramePr>
          <p:nvPr>
            <p:extLst/>
          </p:nvPr>
        </p:nvGraphicFramePr>
        <p:xfrm>
          <a:off x="922192" y="1544782"/>
          <a:ext cx="7299614" cy="5160818"/>
        </p:xfrm>
        <a:graphic>
          <a:graphicData uri="http://schemas.openxmlformats.org/presentationml/2006/ole">
            <mc:AlternateContent xmlns:mc="http://schemas.openxmlformats.org/markup-compatibility/2006">
              <mc:Choice xmlns:v="urn:schemas-microsoft-com:vml" Requires="v">
                <p:oleObj spid="_x0000_s30725" name="Acrobat Document" r:id="rId3" imgW="8029438" imgH="5676847" progId="AcroExch.Document.DC">
                  <p:embed/>
                </p:oleObj>
              </mc:Choice>
              <mc:Fallback>
                <p:oleObj name="Acrobat Document" r:id="rId3" imgW="8029438" imgH="5676847" progId="AcroExch.Document.DC">
                  <p:embed/>
                  <p:pic>
                    <p:nvPicPr>
                      <p:cNvPr id="3" name="Object 2">
                        <a:extLst>
                          <a:ext uri="{FF2B5EF4-FFF2-40B4-BE49-F238E27FC236}">
                            <a16:creationId xmlns:a16="http://schemas.microsoft.com/office/drawing/2014/main" id="{675817EC-F7D2-4874-995C-88782150A1F8}"/>
                          </a:ext>
                        </a:extLst>
                      </p:cNvPr>
                      <p:cNvPicPr/>
                      <p:nvPr/>
                    </p:nvPicPr>
                    <p:blipFill>
                      <a:blip r:embed="rId4"/>
                      <a:stretch>
                        <a:fillRect/>
                      </a:stretch>
                    </p:blipFill>
                    <p:spPr>
                      <a:xfrm>
                        <a:off x="922192" y="1544782"/>
                        <a:ext cx="7299614" cy="516081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1F552BBD-F79D-4459-8C8E-1BEBCC71AAF0}"/>
              </a:ext>
            </a:extLst>
          </p:cNvPr>
          <p:cNvSpPr>
            <a:spLocks noGrp="1"/>
          </p:cNvSpPr>
          <p:nvPr>
            <p:ph type="sldNum" sz="quarter" idx="12"/>
          </p:nvPr>
        </p:nvSpPr>
        <p:spPr/>
        <p:txBody>
          <a:bodyPr/>
          <a:lstStyle/>
          <a:p>
            <a:pPr>
              <a:defRPr/>
            </a:pPr>
            <a:fld id="{4C8EE512-C4AF-B046-9730-14A63E43FBAA}" type="slidenum">
              <a:rPr lang="en-US" smtClean="0"/>
              <a:pPr>
                <a:defRPr/>
              </a:pPr>
              <a:t>45</a:t>
            </a:fld>
            <a:endParaRPr lang="en-US"/>
          </a:p>
        </p:txBody>
      </p:sp>
    </p:spTree>
    <p:extLst>
      <p:ext uri="{BB962C8B-B14F-4D97-AF65-F5344CB8AC3E}">
        <p14:creationId xmlns:p14="http://schemas.microsoft.com/office/powerpoint/2010/main" val="3190502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Z-Score</a:t>
            </a:r>
          </a:p>
        </p:txBody>
      </p:sp>
      <p:sp>
        <p:nvSpPr>
          <p:cNvPr id="6" name="Rectangle 5">
            <a:extLst>
              <a:ext uri="{FF2B5EF4-FFF2-40B4-BE49-F238E27FC236}">
                <a16:creationId xmlns:a16="http://schemas.microsoft.com/office/drawing/2014/main" id="{F455DFC3-B0F4-4294-AB7D-C4239D0BACEF}"/>
              </a:ext>
            </a:extLst>
          </p:cNvPr>
          <p:cNvSpPr/>
          <p:nvPr/>
        </p:nvSpPr>
        <p:spPr>
          <a:xfrm>
            <a:off x="685800" y="1781888"/>
            <a:ext cx="7467600" cy="830997"/>
          </a:xfrm>
          <a:prstGeom prst="rect">
            <a:avLst/>
          </a:prstGeom>
        </p:spPr>
        <p:txBody>
          <a:bodyPr wrap="square">
            <a:spAutoFit/>
          </a:bodyPr>
          <a:lstStyle/>
          <a:p>
            <a:pPr marL="285750" indent="-285750" algn="just">
              <a:buFont typeface="Arial" panose="020B0604020202020204" pitchFamily="34" charset="0"/>
              <a:buChar char="•"/>
            </a:pPr>
            <a:r>
              <a:rPr lang="en-US" sz="1600" dirty="0"/>
              <a:t>What is Z-Score?</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Calculate the probability of the score in the normal distributions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153E827-0582-4557-AAE6-9BF6A21A9847}"/>
                  </a:ext>
                </a:extLst>
              </p:cNvPr>
              <p:cNvSpPr/>
              <p:nvPr/>
            </p:nvSpPr>
            <p:spPr>
              <a:xfrm>
                <a:off x="2716185" y="2895600"/>
                <a:ext cx="3406830" cy="8613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𝑍𝑠𝑐𝑜𝑟𝑒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𝑚𝑒𝑎𝑛</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num>
                        <m:den>
                          <m:r>
                            <a:rPr lang="en-US" b="0" i="1" smtClean="0">
                              <a:latin typeface="Cambria Math" panose="02040503050406030204" pitchFamily="18" charset="0"/>
                            </a:rPr>
                            <m:t>𝑠𝑡𝑑</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oMath>
                  </m:oMathPara>
                </a14:m>
                <a:endParaRPr lang="en-US" dirty="0"/>
              </a:p>
            </p:txBody>
          </p:sp>
        </mc:Choice>
        <mc:Fallback xmlns="">
          <p:sp>
            <p:nvSpPr>
              <p:cNvPr id="3" name="Rectangle 2">
                <a:extLst>
                  <a:ext uri="{FF2B5EF4-FFF2-40B4-BE49-F238E27FC236}">
                    <a16:creationId xmlns:a16="http://schemas.microsoft.com/office/drawing/2014/main" id="{5153E827-0582-4557-AAE6-9BF6A21A9847}"/>
                  </a:ext>
                </a:extLst>
              </p:cNvPr>
              <p:cNvSpPr>
                <a:spLocks noRot="1" noChangeAspect="1" noMove="1" noResize="1" noEditPoints="1" noAdjustHandles="1" noChangeArrowheads="1" noChangeShapeType="1" noTextEdit="1"/>
              </p:cNvSpPr>
              <p:nvPr/>
            </p:nvSpPr>
            <p:spPr>
              <a:xfrm>
                <a:off x="2716185" y="2895600"/>
                <a:ext cx="3406830" cy="861326"/>
              </a:xfrm>
              <a:prstGeom prst="rect">
                <a:avLst/>
              </a:prstGeom>
              <a:blipFill>
                <a:blip r:embed="rId2"/>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8BF0DC8-074D-4882-B99A-78985FEB4892}"/>
              </a:ext>
            </a:extLst>
          </p:cNvPr>
          <p:cNvSpPr/>
          <p:nvPr/>
        </p:nvSpPr>
        <p:spPr>
          <a:xfrm>
            <a:off x="609600" y="3817203"/>
            <a:ext cx="7467600" cy="584775"/>
          </a:xfrm>
          <a:prstGeom prst="rect">
            <a:avLst/>
          </a:prstGeom>
        </p:spPr>
        <p:txBody>
          <a:bodyPr wrap="square">
            <a:spAutoFit/>
          </a:bodyPr>
          <a:lstStyle/>
          <a:p>
            <a:pPr marL="285750" indent="-285750" algn="just">
              <a:buFont typeface="Arial" panose="020B0604020202020204" pitchFamily="34" charset="0"/>
              <a:buChar char="•"/>
            </a:pPr>
            <a:r>
              <a:rPr lang="en-US" sz="1600" dirty="0"/>
              <a:t>Z-Score can be calculated through this equation where x represents the series of values.</a:t>
            </a:r>
          </a:p>
        </p:txBody>
      </p:sp>
      <p:sp>
        <p:nvSpPr>
          <p:cNvPr id="8" name="Rectangle 7">
            <a:extLst>
              <a:ext uri="{FF2B5EF4-FFF2-40B4-BE49-F238E27FC236}">
                <a16:creationId xmlns:a16="http://schemas.microsoft.com/office/drawing/2014/main" id="{52DD3824-F707-42D9-8138-72C8118B763F}"/>
              </a:ext>
            </a:extLst>
          </p:cNvPr>
          <p:cNvSpPr/>
          <p:nvPr/>
        </p:nvSpPr>
        <p:spPr>
          <a:xfrm>
            <a:off x="609600" y="4596825"/>
            <a:ext cx="7467600" cy="1323439"/>
          </a:xfrm>
          <a:prstGeom prst="rect">
            <a:avLst/>
          </a:prstGeom>
        </p:spPr>
        <p:txBody>
          <a:bodyPr wrap="square">
            <a:spAutoFit/>
          </a:bodyPr>
          <a:lstStyle/>
          <a:p>
            <a:pPr marL="285750" indent="-285750" algn="just">
              <a:buFont typeface="Arial" panose="020B0604020202020204" pitchFamily="34" charset="0"/>
              <a:buChar char="•"/>
            </a:pPr>
            <a:r>
              <a:rPr lang="en-US" sz="1600" dirty="0"/>
              <a:t>We used Z-Score in three different ways</a:t>
            </a:r>
          </a:p>
          <a:p>
            <a:pPr marL="742950" lvl="1" indent="-285750" algn="just">
              <a:buFont typeface="Arial" panose="020B0604020202020204" pitchFamily="34" charset="0"/>
              <a:buChar char="•"/>
            </a:pPr>
            <a:r>
              <a:rPr lang="en-US" sz="1600" dirty="0"/>
              <a:t>Chunks of every 30 to 60 minutes of data</a:t>
            </a:r>
          </a:p>
          <a:p>
            <a:pPr marL="742950" lvl="1" indent="-285750" algn="just">
              <a:buFont typeface="Arial" panose="020B0604020202020204" pitchFamily="34" charset="0"/>
              <a:buChar char="•"/>
            </a:pPr>
            <a:r>
              <a:rPr lang="en-US" sz="1600" dirty="0"/>
              <a:t>Z-Score with perpendicular distance (point to the line distance)</a:t>
            </a:r>
          </a:p>
          <a:p>
            <a:pPr marL="742950" lvl="1" indent="-285750" algn="just">
              <a:buFont typeface="Arial" panose="020B0604020202020204" pitchFamily="34" charset="0"/>
              <a:buChar char="•"/>
            </a:pPr>
            <a:r>
              <a:rPr lang="en-US" sz="1600" dirty="0"/>
              <a:t>Z-Score with Speed</a:t>
            </a:r>
          </a:p>
          <a:p>
            <a:pPr marL="742950" lvl="1" indent="-285750" algn="just">
              <a:buFont typeface="Arial" panose="020B0604020202020204" pitchFamily="34" charset="0"/>
              <a:buChar char="•"/>
            </a:pPr>
            <a:endParaRPr lang="en-US" sz="1600" dirty="0"/>
          </a:p>
        </p:txBody>
      </p:sp>
      <p:sp>
        <p:nvSpPr>
          <p:cNvPr id="4" name="Slide Number Placeholder 3">
            <a:extLst>
              <a:ext uri="{FF2B5EF4-FFF2-40B4-BE49-F238E27FC236}">
                <a16:creationId xmlns:a16="http://schemas.microsoft.com/office/drawing/2014/main" id="{2D8C80E7-4D9A-44BA-A0E8-CECC490FFF2C}"/>
              </a:ext>
            </a:extLst>
          </p:cNvPr>
          <p:cNvSpPr>
            <a:spLocks noGrp="1"/>
          </p:cNvSpPr>
          <p:nvPr>
            <p:ph type="sldNum" sz="quarter" idx="12"/>
          </p:nvPr>
        </p:nvSpPr>
        <p:spPr/>
        <p:txBody>
          <a:bodyPr/>
          <a:lstStyle/>
          <a:p>
            <a:pPr>
              <a:defRPr/>
            </a:pPr>
            <a:fld id="{4C8EE512-C4AF-B046-9730-14A63E43FBAA}" type="slidenum">
              <a:rPr lang="en-US" smtClean="0"/>
              <a:pPr>
                <a:defRPr/>
              </a:pPr>
              <a:t>46</a:t>
            </a:fld>
            <a:endParaRPr lang="en-US"/>
          </a:p>
        </p:txBody>
      </p:sp>
    </p:spTree>
    <p:extLst>
      <p:ext uri="{BB962C8B-B14F-4D97-AF65-F5344CB8AC3E}">
        <p14:creationId xmlns:p14="http://schemas.microsoft.com/office/powerpoint/2010/main" val="47256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Z-Score</a:t>
            </a:r>
          </a:p>
        </p:txBody>
      </p:sp>
      <p:sp>
        <p:nvSpPr>
          <p:cNvPr id="6" name="Rectangle 5">
            <a:extLst>
              <a:ext uri="{FF2B5EF4-FFF2-40B4-BE49-F238E27FC236}">
                <a16:creationId xmlns:a16="http://schemas.microsoft.com/office/drawing/2014/main" id="{F455DFC3-B0F4-4294-AB7D-C4239D0BACEF}"/>
              </a:ext>
            </a:extLst>
          </p:cNvPr>
          <p:cNvSpPr/>
          <p:nvPr/>
        </p:nvSpPr>
        <p:spPr>
          <a:xfrm>
            <a:off x="685800" y="1781888"/>
            <a:ext cx="7467600" cy="1323439"/>
          </a:xfrm>
          <a:prstGeom prst="rect">
            <a:avLst/>
          </a:prstGeom>
        </p:spPr>
        <p:txBody>
          <a:bodyPr wrap="square">
            <a:spAutoFit/>
          </a:bodyPr>
          <a:lstStyle/>
          <a:p>
            <a:pPr marL="285750" indent="-285750" algn="just">
              <a:buFont typeface="Arial" panose="020B0604020202020204" pitchFamily="34" charset="0"/>
              <a:buChar char="•"/>
            </a:pPr>
            <a:r>
              <a:rPr lang="en-US" sz="1600" dirty="0"/>
              <a:t>First Z-Score applied with the small chunks of data with the time frame window.</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It was detecting only few large distance noise points, but missing a lot of noise in the trajectory data</a:t>
            </a:r>
          </a:p>
        </p:txBody>
      </p:sp>
      <p:sp>
        <p:nvSpPr>
          <p:cNvPr id="9" name="Title 1">
            <a:extLst>
              <a:ext uri="{FF2B5EF4-FFF2-40B4-BE49-F238E27FC236}">
                <a16:creationId xmlns:a16="http://schemas.microsoft.com/office/drawing/2014/main" id="{4517BF6E-05D1-4B93-BB77-08AE90F60A09}"/>
              </a:ext>
            </a:extLst>
          </p:cNvPr>
          <p:cNvSpPr txBox="1">
            <a:spLocks/>
          </p:cNvSpPr>
          <p:nvPr/>
        </p:nvSpPr>
        <p:spPr bwMode="auto">
          <a:xfrm>
            <a:off x="76200" y="3105327"/>
            <a:ext cx="7315200" cy="62847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pPr marL="457200" lvl="1" algn="l"/>
            <a:r>
              <a:rPr lang="en-US" sz="2000" b="1" kern="0" dirty="0">
                <a:latin typeface="+mj-lt"/>
                <a:ea typeface="+mj-ea"/>
                <a:cs typeface="+mj-cs"/>
              </a:rPr>
              <a:t>Algorithm</a:t>
            </a:r>
          </a:p>
        </p:txBody>
      </p:sp>
      <p:sp>
        <p:nvSpPr>
          <p:cNvPr id="10" name="Rectangle 9">
            <a:extLst>
              <a:ext uri="{FF2B5EF4-FFF2-40B4-BE49-F238E27FC236}">
                <a16:creationId xmlns:a16="http://schemas.microsoft.com/office/drawing/2014/main" id="{7E6CF6AE-CA67-40F5-8C6E-7DB719C7035A}"/>
              </a:ext>
            </a:extLst>
          </p:cNvPr>
          <p:cNvSpPr/>
          <p:nvPr/>
        </p:nvSpPr>
        <p:spPr>
          <a:xfrm>
            <a:off x="685800" y="3934361"/>
            <a:ext cx="7467600" cy="1815882"/>
          </a:xfrm>
          <a:prstGeom prst="rect">
            <a:avLst/>
          </a:prstGeom>
        </p:spPr>
        <p:txBody>
          <a:bodyPr wrap="square">
            <a:spAutoFit/>
          </a:bodyPr>
          <a:lstStyle/>
          <a:p>
            <a:pPr marL="285750" indent="-285750" algn="just">
              <a:buFont typeface="Arial" panose="020B0604020202020204" pitchFamily="34" charset="0"/>
              <a:buChar char="•"/>
            </a:pPr>
            <a:r>
              <a:rPr lang="en-US" sz="1600" dirty="0"/>
              <a:t>Group all data based on the sub trajectories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Divide the data at every 30 and 50 minutes of chunks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Calculate the mean and standard deviation of those chunks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And then calculate the Z-Score through the given equation</a:t>
            </a:r>
          </a:p>
        </p:txBody>
      </p:sp>
      <p:sp>
        <p:nvSpPr>
          <p:cNvPr id="3" name="Slide Number Placeholder 2">
            <a:extLst>
              <a:ext uri="{FF2B5EF4-FFF2-40B4-BE49-F238E27FC236}">
                <a16:creationId xmlns:a16="http://schemas.microsoft.com/office/drawing/2014/main" id="{58764C48-C99D-42C4-98D3-07A5297BF2A7}"/>
              </a:ext>
            </a:extLst>
          </p:cNvPr>
          <p:cNvSpPr>
            <a:spLocks noGrp="1"/>
          </p:cNvSpPr>
          <p:nvPr>
            <p:ph type="sldNum" sz="quarter" idx="12"/>
          </p:nvPr>
        </p:nvSpPr>
        <p:spPr/>
        <p:txBody>
          <a:bodyPr/>
          <a:lstStyle/>
          <a:p>
            <a:pPr>
              <a:defRPr/>
            </a:pPr>
            <a:fld id="{4C8EE512-C4AF-B046-9730-14A63E43FBAA}" type="slidenum">
              <a:rPr lang="en-US" smtClean="0"/>
              <a:pPr>
                <a:defRPr/>
              </a:pPr>
              <a:t>47</a:t>
            </a:fld>
            <a:endParaRPr lang="en-US"/>
          </a:p>
        </p:txBody>
      </p:sp>
    </p:spTree>
    <p:extLst>
      <p:ext uri="{BB962C8B-B14F-4D97-AF65-F5344CB8AC3E}">
        <p14:creationId xmlns:p14="http://schemas.microsoft.com/office/powerpoint/2010/main" val="2789573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Z-Score Example</a:t>
            </a:r>
          </a:p>
        </p:txBody>
      </p:sp>
      <p:pic>
        <p:nvPicPr>
          <p:cNvPr id="3" name="Picture 2">
            <a:extLst>
              <a:ext uri="{FF2B5EF4-FFF2-40B4-BE49-F238E27FC236}">
                <a16:creationId xmlns:a16="http://schemas.microsoft.com/office/drawing/2014/main" id="{DDF73AEA-05CD-49A9-B9E1-66581E806298}"/>
              </a:ext>
            </a:extLst>
          </p:cNvPr>
          <p:cNvPicPr>
            <a:picLocks noChangeAspect="1"/>
          </p:cNvPicPr>
          <p:nvPr/>
        </p:nvPicPr>
        <p:blipFill>
          <a:blip r:embed="rId2"/>
          <a:stretch>
            <a:fillRect/>
          </a:stretch>
        </p:blipFill>
        <p:spPr>
          <a:xfrm>
            <a:off x="793487" y="1905000"/>
            <a:ext cx="7557025" cy="4735641"/>
          </a:xfrm>
          <a:prstGeom prst="rect">
            <a:avLst/>
          </a:prstGeom>
        </p:spPr>
      </p:pic>
      <p:sp>
        <p:nvSpPr>
          <p:cNvPr id="4" name="Arrow: Right 3">
            <a:extLst>
              <a:ext uri="{FF2B5EF4-FFF2-40B4-BE49-F238E27FC236}">
                <a16:creationId xmlns:a16="http://schemas.microsoft.com/office/drawing/2014/main" id="{0819B264-204D-40B8-B103-255C9BC0D83F}"/>
              </a:ext>
            </a:extLst>
          </p:cNvPr>
          <p:cNvSpPr/>
          <p:nvPr/>
        </p:nvSpPr>
        <p:spPr bwMode="auto">
          <a:xfrm>
            <a:off x="766714" y="5410200"/>
            <a:ext cx="914400" cy="3048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Arrow: Down 6">
            <a:extLst>
              <a:ext uri="{FF2B5EF4-FFF2-40B4-BE49-F238E27FC236}">
                <a16:creationId xmlns:a16="http://schemas.microsoft.com/office/drawing/2014/main" id="{8A2EA437-5178-4D3D-880A-C647E74595C8}"/>
              </a:ext>
            </a:extLst>
          </p:cNvPr>
          <p:cNvSpPr/>
          <p:nvPr/>
        </p:nvSpPr>
        <p:spPr bwMode="auto">
          <a:xfrm>
            <a:off x="2872740" y="5486400"/>
            <a:ext cx="251460" cy="507111"/>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Slide Number Placeholder 5">
            <a:extLst>
              <a:ext uri="{FF2B5EF4-FFF2-40B4-BE49-F238E27FC236}">
                <a16:creationId xmlns:a16="http://schemas.microsoft.com/office/drawing/2014/main" id="{E4079A23-E31C-4366-BFFB-6ADE2AC253DE}"/>
              </a:ext>
            </a:extLst>
          </p:cNvPr>
          <p:cNvSpPr>
            <a:spLocks noGrp="1"/>
          </p:cNvSpPr>
          <p:nvPr>
            <p:ph type="sldNum" sz="quarter" idx="12"/>
          </p:nvPr>
        </p:nvSpPr>
        <p:spPr/>
        <p:txBody>
          <a:bodyPr/>
          <a:lstStyle/>
          <a:p>
            <a:pPr>
              <a:defRPr/>
            </a:pPr>
            <a:fld id="{4C8EE512-C4AF-B046-9730-14A63E43FBAA}" type="slidenum">
              <a:rPr lang="en-US" smtClean="0"/>
              <a:pPr>
                <a:defRPr/>
              </a:pPr>
              <a:t>48</a:t>
            </a:fld>
            <a:endParaRPr lang="en-US"/>
          </a:p>
        </p:txBody>
      </p:sp>
    </p:spTree>
    <p:extLst>
      <p:ext uri="{BB962C8B-B14F-4D97-AF65-F5344CB8AC3E}">
        <p14:creationId xmlns:p14="http://schemas.microsoft.com/office/powerpoint/2010/main" val="462311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Centered Z-Score</a:t>
            </a:r>
          </a:p>
        </p:txBody>
      </p:sp>
      <p:sp>
        <p:nvSpPr>
          <p:cNvPr id="6" name="Rectangle 5">
            <a:extLst>
              <a:ext uri="{FF2B5EF4-FFF2-40B4-BE49-F238E27FC236}">
                <a16:creationId xmlns:a16="http://schemas.microsoft.com/office/drawing/2014/main" id="{F455DFC3-B0F4-4294-AB7D-C4239D0BACEF}"/>
              </a:ext>
            </a:extLst>
          </p:cNvPr>
          <p:cNvSpPr/>
          <p:nvPr/>
        </p:nvSpPr>
        <p:spPr>
          <a:xfrm>
            <a:off x="685800" y="1781888"/>
            <a:ext cx="7467600" cy="584775"/>
          </a:xfrm>
          <a:prstGeom prst="rect">
            <a:avLst/>
          </a:prstGeom>
        </p:spPr>
        <p:txBody>
          <a:bodyPr wrap="square">
            <a:spAutoFit/>
          </a:bodyPr>
          <a:lstStyle/>
          <a:p>
            <a:pPr marL="285750" indent="-285750" algn="just">
              <a:buFont typeface="Arial" panose="020B0604020202020204" pitchFamily="34" charset="0"/>
              <a:buChar char="•"/>
            </a:pPr>
            <a:r>
              <a:rPr lang="en-US" sz="1600" dirty="0"/>
              <a:t>Centered Z-Score is used to find the outliers in the data.</a:t>
            </a:r>
          </a:p>
          <a:p>
            <a:pPr algn="just"/>
            <a:endParaRPr lang="en-US" sz="1600" dirty="0"/>
          </a:p>
        </p:txBody>
      </p:sp>
      <p:sp>
        <p:nvSpPr>
          <p:cNvPr id="8" name="Title 1">
            <a:extLst>
              <a:ext uri="{FF2B5EF4-FFF2-40B4-BE49-F238E27FC236}">
                <a16:creationId xmlns:a16="http://schemas.microsoft.com/office/drawing/2014/main" id="{F4F71958-0ECC-4457-B2AB-A385F88D5BC8}"/>
              </a:ext>
            </a:extLst>
          </p:cNvPr>
          <p:cNvSpPr txBox="1">
            <a:spLocks/>
          </p:cNvSpPr>
          <p:nvPr/>
        </p:nvSpPr>
        <p:spPr bwMode="auto">
          <a:xfrm>
            <a:off x="76200" y="2133600"/>
            <a:ext cx="7315200" cy="62847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pPr marL="457200" lvl="1" algn="l"/>
            <a:r>
              <a:rPr lang="en-US" sz="2000" b="1" kern="0" dirty="0">
                <a:latin typeface="+mj-lt"/>
                <a:ea typeface="+mj-ea"/>
                <a:cs typeface="+mj-cs"/>
              </a:rPr>
              <a:t>Algorithm</a:t>
            </a:r>
          </a:p>
        </p:txBody>
      </p:sp>
      <p:sp>
        <p:nvSpPr>
          <p:cNvPr id="11" name="Rectangle 10">
            <a:extLst>
              <a:ext uri="{FF2B5EF4-FFF2-40B4-BE49-F238E27FC236}">
                <a16:creationId xmlns:a16="http://schemas.microsoft.com/office/drawing/2014/main" id="{E4F76532-9BEF-48D4-8850-4AF57440025A}"/>
              </a:ext>
            </a:extLst>
          </p:cNvPr>
          <p:cNvSpPr/>
          <p:nvPr/>
        </p:nvSpPr>
        <p:spPr>
          <a:xfrm>
            <a:off x="759371" y="2791361"/>
            <a:ext cx="7320458" cy="3046988"/>
          </a:xfrm>
          <a:prstGeom prst="rect">
            <a:avLst/>
          </a:prstGeom>
        </p:spPr>
        <p:txBody>
          <a:bodyPr wrap="square">
            <a:spAutoFit/>
          </a:bodyPr>
          <a:lstStyle/>
          <a:p>
            <a:pPr marL="285750" indent="-285750" algn="just">
              <a:buFont typeface="Arial" panose="020B0604020202020204" pitchFamily="34" charset="0"/>
              <a:buChar char="•"/>
            </a:pPr>
            <a:r>
              <a:rPr lang="en-US" sz="1600" dirty="0"/>
              <a:t>Apply rolling technique at every 60 minutes of data with using left closed edge</a:t>
            </a:r>
          </a:p>
          <a:p>
            <a:pPr marL="285750" indent="-285750" algn="just">
              <a:buFont typeface="Arial" panose="020B0604020202020204" pitchFamily="34" charset="0"/>
              <a:buChar char="•"/>
            </a:pPr>
            <a:r>
              <a:rPr lang="en-US" sz="1600" dirty="0"/>
              <a:t>Reverse the chunk based on date and time</a:t>
            </a:r>
          </a:p>
          <a:p>
            <a:pPr marL="285750" indent="-285750" algn="just">
              <a:buFont typeface="Arial" panose="020B0604020202020204" pitchFamily="34" charset="0"/>
              <a:buChar char="•"/>
            </a:pPr>
            <a:r>
              <a:rPr lang="en-US" sz="1600" dirty="0"/>
              <a:t>Apply the rolling sum</a:t>
            </a:r>
          </a:p>
          <a:p>
            <a:pPr marL="285750" indent="-285750" algn="just">
              <a:buFont typeface="Arial" panose="020B0604020202020204" pitchFamily="34" charset="0"/>
              <a:buChar char="•"/>
            </a:pPr>
            <a:r>
              <a:rPr lang="en-US" sz="1600" dirty="0"/>
              <a:t>Sort the data back with the date and time</a:t>
            </a:r>
          </a:p>
          <a:p>
            <a:pPr marL="285750" indent="-285750" algn="just">
              <a:buFont typeface="Arial" panose="020B0604020202020204" pitchFamily="34" charset="0"/>
              <a:buChar char="•"/>
            </a:pPr>
            <a:r>
              <a:rPr lang="en-US" sz="1600" dirty="0"/>
              <a:t>Count all the values in the 60 minutes of time frame window</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Apply rolling technique at every 60 minutes of data with using right closed edge</a:t>
            </a:r>
          </a:p>
          <a:p>
            <a:pPr marL="285750" indent="-285750" algn="just">
              <a:buFont typeface="Arial" panose="020B0604020202020204" pitchFamily="34" charset="0"/>
              <a:buChar char="•"/>
            </a:pPr>
            <a:r>
              <a:rPr lang="en-US" sz="1600" dirty="0"/>
              <a:t>Count all the values in the 60 minutes of time frame window</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endParaRPr lang="en-US" sz="1600" dirty="0"/>
          </a:p>
        </p:txBody>
      </p:sp>
      <p:sp>
        <p:nvSpPr>
          <p:cNvPr id="3" name="Slide Number Placeholder 2">
            <a:extLst>
              <a:ext uri="{FF2B5EF4-FFF2-40B4-BE49-F238E27FC236}">
                <a16:creationId xmlns:a16="http://schemas.microsoft.com/office/drawing/2014/main" id="{7EA0A6C1-0683-4257-BEC5-B44D85D65471}"/>
              </a:ext>
            </a:extLst>
          </p:cNvPr>
          <p:cNvSpPr>
            <a:spLocks noGrp="1"/>
          </p:cNvSpPr>
          <p:nvPr>
            <p:ph type="sldNum" sz="quarter" idx="12"/>
          </p:nvPr>
        </p:nvSpPr>
        <p:spPr/>
        <p:txBody>
          <a:bodyPr/>
          <a:lstStyle/>
          <a:p>
            <a:pPr>
              <a:defRPr/>
            </a:pPr>
            <a:fld id="{4C8EE512-C4AF-B046-9730-14A63E43FBAA}" type="slidenum">
              <a:rPr lang="en-US" smtClean="0"/>
              <a:pPr>
                <a:defRPr/>
              </a:pPr>
              <a:t>49</a:t>
            </a:fld>
            <a:endParaRPr lang="en-US"/>
          </a:p>
        </p:txBody>
      </p:sp>
    </p:spTree>
    <p:extLst>
      <p:ext uri="{BB962C8B-B14F-4D97-AF65-F5344CB8AC3E}">
        <p14:creationId xmlns:p14="http://schemas.microsoft.com/office/powerpoint/2010/main" val="144309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EF5C10D5-5F8C-4EAD-A19F-363969CB8837}"/>
              </a:ext>
            </a:extLst>
          </p:cNvPr>
          <p:cNvGraphicFramePr>
            <a:graphicFrameLocks noChangeAspect="1"/>
          </p:cNvGraphicFramePr>
          <p:nvPr>
            <p:extLst>
              <p:ext uri="{D42A27DB-BD31-4B8C-83A1-F6EECF244321}">
                <p14:modId xmlns:p14="http://schemas.microsoft.com/office/powerpoint/2010/main" val="3415605662"/>
              </p:ext>
            </p:extLst>
          </p:nvPr>
        </p:nvGraphicFramePr>
        <p:xfrm>
          <a:off x="381000" y="1394254"/>
          <a:ext cx="8271052" cy="5844746"/>
        </p:xfrm>
        <a:graphic>
          <a:graphicData uri="http://schemas.openxmlformats.org/presentationml/2006/ole">
            <mc:AlternateContent xmlns:mc="http://schemas.openxmlformats.org/markup-compatibility/2006">
              <mc:Choice xmlns:v="urn:schemas-microsoft-com:vml" Requires="v">
                <p:oleObj spid="_x0000_s20679" name="Acrobat Document" r:id="rId3" imgW="8019753" imgH="5667178" progId="AcroExch.Document.DC">
                  <p:embed/>
                </p:oleObj>
              </mc:Choice>
              <mc:Fallback>
                <p:oleObj name="Acrobat Document" r:id="rId3" imgW="8019753" imgH="5667178" progId="AcroExch.Document.DC">
                  <p:embed/>
                  <p:pic>
                    <p:nvPicPr>
                      <p:cNvPr id="0" name=""/>
                      <p:cNvPicPr/>
                      <p:nvPr/>
                    </p:nvPicPr>
                    <p:blipFill>
                      <a:blip r:embed="rId4"/>
                      <a:stretch>
                        <a:fillRect/>
                      </a:stretch>
                    </p:blipFill>
                    <p:spPr>
                      <a:xfrm>
                        <a:off x="381000" y="1394254"/>
                        <a:ext cx="8271052" cy="5844746"/>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9D98E2A2-5F35-4B9D-B34D-77CF6A6A6517}"/>
              </a:ext>
            </a:extLst>
          </p:cNvPr>
          <p:cNvSpPr/>
          <p:nvPr/>
        </p:nvSpPr>
        <p:spPr>
          <a:xfrm>
            <a:off x="304800" y="1018870"/>
            <a:ext cx="7391400" cy="646331"/>
          </a:xfrm>
          <a:prstGeom prst="rect">
            <a:avLst/>
          </a:prstGeom>
        </p:spPr>
        <p:txBody>
          <a:bodyPr wrap="square">
            <a:spAutoFit/>
          </a:bodyPr>
          <a:lstStyle/>
          <a:p>
            <a:pPr eaLnBrk="1" hangingPunct="1"/>
            <a:r>
              <a:rPr lang="en-US" sz="3600" b="1" dirty="0">
                <a:solidFill>
                  <a:schemeClr val="tx2"/>
                </a:solidFill>
                <a:latin typeface="+mj-lt"/>
                <a:ea typeface="+mj-ea"/>
                <a:cs typeface="+mj-cs"/>
              </a:rPr>
              <a:t>Trajectory Problems</a:t>
            </a:r>
          </a:p>
        </p:txBody>
      </p:sp>
      <p:sp>
        <p:nvSpPr>
          <p:cNvPr id="3" name="Slide Number Placeholder 2">
            <a:extLst>
              <a:ext uri="{FF2B5EF4-FFF2-40B4-BE49-F238E27FC236}">
                <a16:creationId xmlns:a16="http://schemas.microsoft.com/office/drawing/2014/main" id="{9ABCA331-F6C3-451E-87BB-696339A5AB57}"/>
              </a:ext>
            </a:extLst>
          </p:cNvPr>
          <p:cNvSpPr>
            <a:spLocks noGrp="1"/>
          </p:cNvSpPr>
          <p:nvPr>
            <p:ph type="sldNum" sz="quarter" idx="12"/>
          </p:nvPr>
        </p:nvSpPr>
        <p:spPr/>
        <p:txBody>
          <a:bodyPr/>
          <a:lstStyle/>
          <a:p>
            <a:pPr>
              <a:defRPr/>
            </a:pPr>
            <a:fld id="{4C8EE512-C4AF-B046-9730-14A63E43FBAA}" type="slidenum">
              <a:rPr lang="en-US" smtClean="0"/>
              <a:pPr>
                <a:defRPr/>
              </a:pPr>
              <a:t>5</a:t>
            </a:fld>
            <a:endParaRPr lang="en-US"/>
          </a:p>
        </p:txBody>
      </p:sp>
    </p:spTree>
    <p:extLst>
      <p:ext uri="{BB962C8B-B14F-4D97-AF65-F5344CB8AC3E}">
        <p14:creationId xmlns:p14="http://schemas.microsoft.com/office/powerpoint/2010/main" val="1825735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7315200" cy="457200"/>
          </a:xfrm>
        </p:spPr>
        <p:txBody>
          <a:bodyPr/>
          <a:lstStyle/>
          <a:p>
            <a:pPr marL="457200" lvl="1" algn="l"/>
            <a:r>
              <a:rPr lang="en-US" sz="3600" b="1" dirty="0">
                <a:latin typeface="+mj-lt"/>
                <a:ea typeface="+mj-ea"/>
                <a:cs typeface="+mj-cs"/>
              </a:rPr>
              <a:t>Centered Z-Score</a:t>
            </a:r>
          </a:p>
        </p:txBody>
      </p:sp>
      <p:sp>
        <p:nvSpPr>
          <p:cNvPr id="6" name="Rectangle 5">
            <a:extLst>
              <a:ext uri="{FF2B5EF4-FFF2-40B4-BE49-F238E27FC236}">
                <a16:creationId xmlns:a16="http://schemas.microsoft.com/office/drawing/2014/main" id="{F455DFC3-B0F4-4294-AB7D-C4239D0BACEF}"/>
              </a:ext>
            </a:extLst>
          </p:cNvPr>
          <p:cNvSpPr/>
          <p:nvPr/>
        </p:nvSpPr>
        <p:spPr>
          <a:xfrm>
            <a:off x="685800" y="1781888"/>
            <a:ext cx="7467600" cy="1815882"/>
          </a:xfrm>
          <a:prstGeom prst="rect">
            <a:avLst/>
          </a:prstGeom>
        </p:spPr>
        <p:txBody>
          <a:bodyPr wrap="square">
            <a:spAutoFit/>
          </a:bodyPr>
          <a:lstStyle/>
          <a:p>
            <a:pPr marL="285750" indent="-285750" algn="just">
              <a:buFont typeface="Arial" panose="020B0604020202020204" pitchFamily="34" charset="0"/>
              <a:buChar char="•"/>
            </a:pPr>
            <a:r>
              <a:rPr lang="en-US" sz="1600" dirty="0"/>
              <a:t>Add both the right and left side of the data</a:t>
            </a:r>
          </a:p>
          <a:p>
            <a:pPr marL="285750" indent="-285750" algn="just">
              <a:buFont typeface="Arial" panose="020B0604020202020204" pitchFamily="34" charset="0"/>
              <a:buChar char="•"/>
            </a:pPr>
            <a:r>
              <a:rPr lang="en-US" sz="1600" dirty="0"/>
              <a:t>Add the total count of the left and right side of the data </a:t>
            </a:r>
          </a:p>
          <a:p>
            <a:pPr marL="285750" indent="-285750" algn="just">
              <a:buFont typeface="Arial" panose="020B0604020202020204" pitchFamily="34" charset="0"/>
              <a:buChar char="•"/>
            </a:pPr>
            <a:r>
              <a:rPr lang="en-US" sz="1600" dirty="0"/>
              <a:t>Calculate the mean and standard deviation by grouping them on their sub trajectories</a:t>
            </a:r>
          </a:p>
          <a:p>
            <a:pPr marL="285750" indent="-285750" algn="just">
              <a:buFont typeface="Arial" panose="020B0604020202020204" pitchFamily="34" charset="0"/>
              <a:buChar char="•"/>
            </a:pPr>
            <a:r>
              <a:rPr lang="en-US" sz="1600" dirty="0"/>
              <a:t>Use the z-score formula by grouping them on their sub trajectories</a:t>
            </a:r>
          </a:p>
          <a:p>
            <a:pPr marL="285750" indent="-285750" algn="just">
              <a:buFont typeface="Arial" panose="020B0604020202020204" pitchFamily="34" charset="0"/>
              <a:buChar char="•"/>
            </a:pPr>
            <a:endParaRPr lang="en-US" sz="1600" dirty="0"/>
          </a:p>
          <a:p>
            <a:pPr algn="just"/>
            <a:endParaRPr lang="en-US" sz="1600" dirty="0"/>
          </a:p>
        </p:txBody>
      </p:sp>
      <p:sp>
        <p:nvSpPr>
          <p:cNvPr id="7" name="Title 1">
            <a:extLst>
              <a:ext uri="{FF2B5EF4-FFF2-40B4-BE49-F238E27FC236}">
                <a16:creationId xmlns:a16="http://schemas.microsoft.com/office/drawing/2014/main" id="{35E87D01-41C7-4579-A395-B68B911DBF0B}"/>
              </a:ext>
            </a:extLst>
          </p:cNvPr>
          <p:cNvSpPr txBox="1">
            <a:spLocks/>
          </p:cNvSpPr>
          <p:nvPr/>
        </p:nvSpPr>
        <p:spPr bwMode="auto">
          <a:xfrm>
            <a:off x="76200" y="3029127"/>
            <a:ext cx="7315200" cy="62847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pPr marL="457200" lvl="1" algn="l"/>
            <a:r>
              <a:rPr lang="en-US" sz="2000" b="1" kern="0" dirty="0">
                <a:latin typeface="+mj-lt"/>
                <a:ea typeface="+mj-ea"/>
                <a:cs typeface="+mj-cs"/>
              </a:rPr>
              <a:t>Equation: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BBA00F7-102E-4613-AA90-DCAF9ED6A15F}"/>
                  </a:ext>
                </a:extLst>
              </p:cNvPr>
              <p:cNvSpPr txBox="1"/>
              <p:nvPr/>
            </p:nvSpPr>
            <p:spPr>
              <a:xfrm>
                <a:off x="1795894" y="3733800"/>
                <a:ext cx="5595506" cy="766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𝑚𝑒𝑎𝑛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𝑙𝑒𝑓𝑡𝑠𝑖𝑑𝑒</m:t>
                          </m:r>
                          <m:r>
                            <a:rPr lang="en-US" b="0" i="1" smtClean="0">
                              <a:latin typeface="Cambria Math" panose="02040503050406030204" pitchFamily="18" charset="0"/>
                            </a:rPr>
                            <m:t>+</m:t>
                          </m:r>
                          <m:r>
                            <a:rPr lang="en-US" b="0" i="1" smtClean="0">
                              <a:latin typeface="Cambria Math" panose="02040503050406030204" pitchFamily="18" charset="0"/>
                            </a:rPr>
                            <m:t>𝑟𝑖𝑔h𝑡𝑠𝑖𝑑𝑒</m:t>
                          </m:r>
                        </m:num>
                        <m:den>
                          <m:r>
                            <a:rPr lang="en-US" b="0" i="1" smtClean="0">
                              <a:latin typeface="Cambria Math" panose="02040503050406030204" pitchFamily="18" charset="0"/>
                            </a:rPr>
                            <m:t>𝑙𝑒𝑓𝑡𝑠𝑖𝑑𝑒𝑐𝑜𝑢𝑛𝑡</m:t>
                          </m:r>
                          <m:r>
                            <a:rPr lang="en-US" b="0" i="1" smtClean="0">
                              <a:latin typeface="Cambria Math" panose="02040503050406030204" pitchFamily="18" charset="0"/>
                            </a:rPr>
                            <m:t>+</m:t>
                          </m:r>
                          <m:r>
                            <a:rPr lang="en-US" b="0" i="1" smtClean="0">
                              <a:latin typeface="Cambria Math" panose="02040503050406030204" pitchFamily="18" charset="0"/>
                            </a:rPr>
                            <m:t>𝑟𝑖𝑔h𝑡𝑠𝑖𝑑𝑒𝑐𝑜𝑢𝑛𝑡</m:t>
                          </m:r>
                        </m:den>
                      </m:f>
                    </m:oMath>
                  </m:oMathPara>
                </a14:m>
                <a:endParaRPr lang="en-US" dirty="0"/>
              </a:p>
            </p:txBody>
          </p:sp>
        </mc:Choice>
        <mc:Fallback xmlns="">
          <p:sp>
            <p:nvSpPr>
              <p:cNvPr id="2" name="TextBox 1">
                <a:extLst>
                  <a:ext uri="{FF2B5EF4-FFF2-40B4-BE49-F238E27FC236}">
                    <a16:creationId xmlns:a16="http://schemas.microsoft.com/office/drawing/2014/main" id="{9BBA00F7-102E-4613-AA90-DCAF9ED6A15F}"/>
                  </a:ext>
                </a:extLst>
              </p:cNvPr>
              <p:cNvSpPr txBox="1">
                <a:spLocks noRot="1" noChangeAspect="1" noMove="1" noResize="1" noEditPoints="1" noAdjustHandles="1" noChangeArrowheads="1" noChangeShapeType="1" noTextEdit="1"/>
              </p:cNvSpPr>
              <p:nvPr/>
            </p:nvSpPr>
            <p:spPr>
              <a:xfrm>
                <a:off x="1795894" y="3733800"/>
                <a:ext cx="5595506" cy="76604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2A1D65-0AD8-495D-9486-C3AA2C80DDCE}"/>
                  </a:ext>
                </a:extLst>
              </p:cNvPr>
              <p:cNvSpPr txBox="1"/>
              <p:nvPr/>
            </p:nvSpPr>
            <p:spPr>
              <a:xfrm>
                <a:off x="3102065" y="4623804"/>
                <a:ext cx="2874057" cy="1091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𝑠𝑡𝑑</m:t>
                      </m:r>
                      <m:r>
                        <a:rPr lang="en-US" i="1" smtClean="0">
                          <a:latin typeface="Cambria Math" panose="02040503050406030204" pitchFamily="18" charset="0"/>
                        </a:rPr>
                        <m:t>=</m:t>
                      </m:r>
                      <m:rad>
                        <m:radPr>
                          <m:degHide m:val="on"/>
                          <m:ctrlPr>
                            <a:rPr lang="el-GR" i="1" smtClean="0">
                              <a:latin typeface="Cambria Math" panose="02040503050406030204" pitchFamily="18" charset="0"/>
                            </a:rPr>
                          </m:ctrlPr>
                        </m:radPr>
                        <m:deg/>
                        <m:e>
                          <m:sSup>
                            <m:sSupPr>
                              <m:ctrlPr>
                                <a:rPr lang="en-US" i="1" smtClean="0">
                                  <a:latin typeface="Cambria Math" panose="02040503050406030204" pitchFamily="18" charset="0"/>
                                </a:rPr>
                              </m:ctrlPr>
                            </m:sSup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𝑚𝑒𝑎𝑛</m:t>
                                  </m:r>
                                  <m:r>
                                    <a:rPr lang="en-US" b="0" i="1" smtClean="0">
                                      <a:latin typeface="Cambria Math" panose="02040503050406030204" pitchFamily="18" charset="0"/>
                                    </a:rPr>
                                    <m:t>)</m:t>
                                  </m:r>
                                </m:num>
                                <m:den>
                                  <m:r>
                                    <a:rPr lang="en-US" b="0" i="1" smtClean="0">
                                      <a:latin typeface="Cambria Math" panose="02040503050406030204" pitchFamily="18" charset="0"/>
                                    </a:rPr>
                                    <m:t>𝑛</m:t>
                                  </m:r>
                                  <m:r>
                                    <a:rPr lang="en-US" b="0" i="1" smtClean="0">
                                      <a:latin typeface="Cambria Math" panose="02040503050406030204" pitchFamily="18" charset="0"/>
                                    </a:rPr>
                                    <m:t>−1</m:t>
                                  </m:r>
                                </m:den>
                              </m:f>
                            </m:e>
                            <m:sup>
                              <m:r>
                                <a:rPr lang="en-US" i="1" smtClean="0">
                                  <a:latin typeface="Cambria Math" panose="02040503050406030204" pitchFamily="18" charset="0"/>
                                </a:rPr>
                                <m:t>2</m:t>
                              </m:r>
                            </m:sup>
                          </m:sSup>
                        </m:e>
                      </m:rad>
                    </m:oMath>
                  </m:oMathPara>
                </a14:m>
                <a:endParaRPr lang="en-US" dirty="0"/>
              </a:p>
            </p:txBody>
          </p:sp>
        </mc:Choice>
        <mc:Fallback xmlns="">
          <p:sp>
            <p:nvSpPr>
              <p:cNvPr id="4" name="TextBox 3">
                <a:extLst>
                  <a:ext uri="{FF2B5EF4-FFF2-40B4-BE49-F238E27FC236}">
                    <a16:creationId xmlns:a16="http://schemas.microsoft.com/office/drawing/2014/main" id="{F32A1D65-0AD8-495D-9486-C3AA2C80DDCE}"/>
                  </a:ext>
                </a:extLst>
              </p:cNvPr>
              <p:cNvSpPr txBox="1">
                <a:spLocks noRot="1" noChangeAspect="1" noMove="1" noResize="1" noEditPoints="1" noAdjustHandles="1" noChangeArrowheads="1" noChangeShapeType="1" noTextEdit="1"/>
              </p:cNvSpPr>
              <p:nvPr/>
            </p:nvSpPr>
            <p:spPr>
              <a:xfrm>
                <a:off x="3102065" y="4623804"/>
                <a:ext cx="2874057" cy="109119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A7BAE4D-7E32-4282-B878-14055052969A}"/>
                  </a:ext>
                </a:extLst>
              </p:cNvPr>
              <p:cNvSpPr/>
              <p:nvPr/>
            </p:nvSpPr>
            <p:spPr>
              <a:xfrm>
                <a:off x="2936354" y="5768074"/>
                <a:ext cx="2974340" cy="725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𝑍𝑠𝑐𝑜𝑟𝑒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𝑚𝑒𝑎𝑛</m:t>
                          </m:r>
                        </m:num>
                        <m:den>
                          <m:r>
                            <a:rPr lang="en-US" b="0" i="1" smtClean="0">
                              <a:latin typeface="Cambria Math" panose="02040503050406030204" pitchFamily="18" charset="0"/>
                            </a:rPr>
                            <m:t>𝑠𝑡𝑑</m:t>
                          </m:r>
                        </m:den>
                      </m:f>
                    </m:oMath>
                  </m:oMathPara>
                </a14:m>
                <a:endParaRPr lang="en-US" dirty="0"/>
              </a:p>
            </p:txBody>
          </p:sp>
        </mc:Choice>
        <mc:Fallback xmlns="">
          <p:sp>
            <p:nvSpPr>
              <p:cNvPr id="12" name="Rectangle 11">
                <a:extLst>
                  <a:ext uri="{FF2B5EF4-FFF2-40B4-BE49-F238E27FC236}">
                    <a16:creationId xmlns:a16="http://schemas.microsoft.com/office/drawing/2014/main" id="{0A7BAE4D-7E32-4282-B878-14055052969A}"/>
                  </a:ext>
                </a:extLst>
              </p:cNvPr>
              <p:cNvSpPr>
                <a:spLocks noRot="1" noChangeAspect="1" noMove="1" noResize="1" noEditPoints="1" noAdjustHandles="1" noChangeArrowheads="1" noChangeShapeType="1" noTextEdit="1"/>
              </p:cNvSpPr>
              <p:nvPr/>
            </p:nvSpPr>
            <p:spPr>
              <a:xfrm>
                <a:off x="2936354" y="5768074"/>
                <a:ext cx="2974340" cy="725007"/>
              </a:xfrm>
              <a:prstGeom prst="rect">
                <a:avLst/>
              </a:prstGeom>
              <a:blipFill>
                <a:blip r:embed="rId4"/>
                <a:stretch>
                  <a:fillRect/>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2F5555C8-B8E6-4B23-8E30-370234B7487E}"/>
              </a:ext>
            </a:extLst>
          </p:cNvPr>
          <p:cNvSpPr>
            <a:spLocks noGrp="1"/>
          </p:cNvSpPr>
          <p:nvPr>
            <p:ph type="sldNum" sz="quarter" idx="12"/>
          </p:nvPr>
        </p:nvSpPr>
        <p:spPr/>
        <p:txBody>
          <a:bodyPr/>
          <a:lstStyle/>
          <a:p>
            <a:pPr>
              <a:defRPr/>
            </a:pPr>
            <a:fld id="{4C8EE512-C4AF-B046-9730-14A63E43FBAA}" type="slidenum">
              <a:rPr lang="en-US" smtClean="0"/>
              <a:pPr>
                <a:defRPr/>
              </a:pPr>
              <a:t>50</a:t>
            </a:fld>
            <a:endParaRPr lang="en-US"/>
          </a:p>
        </p:txBody>
      </p:sp>
    </p:spTree>
    <p:extLst>
      <p:ext uri="{BB962C8B-B14F-4D97-AF65-F5344CB8AC3E}">
        <p14:creationId xmlns:p14="http://schemas.microsoft.com/office/powerpoint/2010/main" val="2892185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latin typeface="+mj-lt"/>
                <a:ea typeface="+mj-ea"/>
                <a:cs typeface="+mj-cs"/>
              </a:rPr>
              <a:t>Z-Score on Speed</a:t>
            </a:r>
          </a:p>
        </p:txBody>
      </p:sp>
      <p:sp>
        <p:nvSpPr>
          <p:cNvPr id="6" name="Rectangle 5">
            <a:extLst>
              <a:ext uri="{FF2B5EF4-FFF2-40B4-BE49-F238E27FC236}">
                <a16:creationId xmlns:a16="http://schemas.microsoft.com/office/drawing/2014/main" id="{53CF52B5-2EDD-4243-8604-A01C36D26A90}"/>
              </a:ext>
            </a:extLst>
          </p:cNvPr>
          <p:cNvSpPr/>
          <p:nvPr/>
        </p:nvSpPr>
        <p:spPr>
          <a:xfrm>
            <a:off x="685800" y="1676400"/>
            <a:ext cx="7467600" cy="2062103"/>
          </a:xfrm>
          <a:prstGeom prst="rect">
            <a:avLst/>
          </a:prstGeom>
        </p:spPr>
        <p:txBody>
          <a:bodyPr wrap="square">
            <a:spAutoFit/>
          </a:bodyPr>
          <a:lstStyle/>
          <a:p>
            <a:pPr marL="285750" indent="-285750" algn="just">
              <a:buFont typeface="Arial" panose="020B0604020202020204" pitchFamily="34" charset="0"/>
              <a:buChar char="•"/>
            </a:pPr>
            <a:r>
              <a:rPr lang="en-US" sz="1600" dirty="0"/>
              <a:t>Used Z-Score with speed on different time threshold value</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Speed detected almost all the noise points at the lowest threshold adds up </a:t>
            </a:r>
            <a:r>
              <a:rPr lang="en-US" sz="1600"/>
              <a:t>the large </a:t>
            </a:r>
            <a:r>
              <a:rPr lang="en-US" sz="1600" dirty="0"/>
              <a:t>gaps and other data</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Used different time frame windows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30 minute window is the short time frame window</a:t>
            </a:r>
          </a:p>
        </p:txBody>
      </p:sp>
      <p:sp>
        <p:nvSpPr>
          <p:cNvPr id="3" name="Slide Number Placeholder 2">
            <a:extLst>
              <a:ext uri="{FF2B5EF4-FFF2-40B4-BE49-F238E27FC236}">
                <a16:creationId xmlns:a16="http://schemas.microsoft.com/office/drawing/2014/main" id="{6D178180-88F1-4131-A389-B30FB66DF4E9}"/>
              </a:ext>
            </a:extLst>
          </p:cNvPr>
          <p:cNvSpPr>
            <a:spLocks noGrp="1"/>
          </p:cNvSpPr>
          <p:nvPr>
            <p:ph type="sldNum" sz="quarter" idx="12"/>
          </p:nvPr>
        </p:nvSpPr>
        <p:spPr/>
        <p:txBody>
          <a:bodyPr/>
          <a:lstStyle/>
          <a:p>
            <a:pPr>
              <a:defRPr/>
            </a:pPr>
            <a:fld id="{4C8EE512-C4AF-B046-9730-14A63E43FBAA}" type="slidenum">
              <a:rPr lang="en-US" smtClean="0"/>
              <a:pPr>
                <a:defRPr/>
              </a:pPr>
              <a:t>51</a:t>
            </a:fld>
            <a:endParaRPr lang="en-US"/>
          </a:p>
        </p:txBody>
      </p:sp>
    </p:spTree>
    <p:extLst>
      <p:ext uri="{BB962C8B-B14F-4D97-AF65-F5344CB8AC3E}">
        <p14:creationId xmlns:p14="http://schemas.microsoft.com/office/powerpoint/2010/main" val="19600892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t>Z-Score on Speed</a:t>
            </a:r>
            <a:endParaRPr lang="en-US" sz="3600" b="1" dirty="0">
              <a:latin typeface="+mj-lt"/>
              <a:ea typeface="+mj-ea"/>
              <a:cs typeface="+mj-cs"/>
            </a:endParaRPr>
          </a:p>
        </p:txBody>
      </p:sp>
      <p:pic>
        <p:nvPicPr>
          <p:cNvPr id="3" name="Picture 2">
            <a:extLst>
              <a:ext uri="{FF2B5EF4-FFF2-40B4-BE49-F238E27FC236}">
                <a16:creationId xmlns:a16="http://schemas.microsoft.com/office/drawing/2014/main" id="{6E82030A-4AA7-401F-9F33-3901A5F4CF1F}"/>
              </a:ext>
            </a:extLst>
          </p:cNvPr>
          <p:cNvPicPr>
            <a:picLocks noChangeAspect="1"/>
          </p:cNvPicPr>
          <p:nvPr/>
        </p:nvPicPr>
        <p:blipFill>
          <a:blip r:embed="rId2"/>
          <a:stretch>
            <a:fillRect/>
          </a:stretch>
        </p:blipFill>
        <p:spPr>
          <a:xfrm>
            <a:off x="762000" y="1676400"/>
            <a:ext cx="8153400" cy="5008659"/>
          </a:xfrm>
          <a:prstGeom prst="rect">
            <a:avLst/>
          </a:prstGeom>
        </p:spPr>
      </p:pic>
      <p:sp>
        <p:nvSpPr>
          <p:cNvPr id="4" name="Slide Number Placeholder 3">
            <a:extLst>
              <a:ext uri="{FF2B5EF4-FFF2-40B4-BE49-F238E27FC236}">
                <a16:creationId xmlns:a16="http://schemas.microsoft.com/office/drawing/2014/main" id="{AF61B1C3-0A01-4B74-A8F2-D33D837B9FA1}"/>
              </a:ext>
            </a:extLst>
          </p:cNvPr>
          <p:cNvSpPr>
            <a:spLocks noGrp="1"/>
          </p:cNvSpPr>
          <p:nvPr>
            <p:ph type="sldNum" sz="quarter" idx="12"/>
          </p:nvPr>
        </p:nvSpPr>
        <p:spPr/>
        <p:txBody>
          <a:bodyPr/>
          <a:lstStyle/>
          <a:p>
            <a:pPr>
              <a:defRPr/>
            </a:pPr>
            <a:fld id="{4C8EE512-C4AF-B046-9730-14A63E43FBAA}" type="slidenum">
              <a:rPr lang="en-US" smtClean="0"/>
              <a:pPr>
                <a:defRPr/>
              </a:pPr>
              <a:t>52</a:t>
            </a:fld>
            <a:endParaRPr lang="en-US"/>
          </a:p>
        </p:txBody>
      </p:sp>
    </p:spTree>
    <p:extLst>
      <p:ext uri="{BB962C8B-B14F-4D97-AF65-F5344CB8AC3E}">
        <p14:creationId xmlns:p14="http://schemas.microsoft.com/office/powerpoint/2010/main" val="3410661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t>Z-Score on Speed</a:t>
            </a:r>
            <a:endParaRPr lang="en-US" sz="3600" b="1" dirty="0">
              <a:latin typeface="+mj-lt"/>
              <a:ea typeface="+mj-ea"/>
              <a:cs typeface="+mj-cs"/>
            </a:endParaRPr>
          </a:p>
        </p:txBody>
      </p:sp>
      <p:pic>
        <p:nvPicPr>
          <p:cNvPr id="4" name="Picture 3">
            <a:extLst>
              <a:ext uri="{FF2B5EF4-FFF2-40B4-BE49-F238E27FC236}">
                <a16:creationId xmlns:a16="http://schemas.microsoft.com/office/drawing/2014/main" id="{BBA6A4E4-63AA-40C5-A289-7DC2651E988C}"/>
              </a:ext>
            </a:extLst>
          </p:cNvPr>
          <p:cNvPicPr>
            <a:picLocks noChangeAspect="1"/>
          </p:cNvPicPr>
          <p:nvPr/>
        </p:nvPicPr>
        <p:blipFill>
          <a:blip r:embed="rId2"/>
          <a:stretch>
            <a:fillRect/>
          </a:stretch>
        </p:blipFill>
        <p:spPr>
          <a:xfrm>
            <a:off x="526472" y="1635825"/>
            <a:ext cx="8312728" cy="5145975"/>
          </a:xfrm>
          <a:prstGeom prst="rect">
            <a:avLst/>
          </a:prstGeom>
        </p:spPr>
      </p:pic>
      <p:sp>
        <p:nvSpPr>
          <p:cNvPr id="3" name="Slide Number Placeholder 2">
            <a:extLst>
              <a:ext uri="{FF2B5EF4-FFF2-40B4-BE49-F238E27FC236}">
                <a16:creationId xmlns:a16="http://schemas.microsoft.com/office/drawing/2014/main" id="{FC4CC679-4ECA-48CC-A5F1-D150CF3D6DF0}"/>
              </a:ext>
            </a:extLst>
          </p:cNvPr>
          <p:cNvSpPr>
            <a:spLocks noGrp="1"/>
          </p:cNvSpPr>
          <p:nvPr>
            <p:ph type="sldNum" sz="quarter" idx="12"/>
          </p:nvPr>
        </p:nvSpPr>
        <p:spPr/>
        <p:txBody>
          <a:bodyPr/>
          <a:lstStyle/>
          <a:p>
            <a:pPr>
              <a:defRPr/>
            </a:pPr>
            <a:fld id="{4C8EE512-C4AF-B046-9730-14A63E43FBAA}" type="slidenum">
              <a:rPr lang="en-US" smtClean="0"/>
              <a:pPr>
                <a:defRPr/>
              </a:pPr>
              <a:t>53</a:t>
            </a:fld>
            <a:endParaRPr lang="en-US"/>
          </a:p>
        </p:txBody>
      </p:sp>
    </p:spTree>
    <p:extLst>
      <p:ext uri="{BB962C8B-B14F-4D97-AF65-F5344CB8AC3E}">
        <p14:creationId xmlns:p14="http://schemas.microsoft.com/office/powerpoint/2010/main" val="3641650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t>Z-Score on Speed</a:t>
            </a:r>
            <a:endParaRPr lang="en-US" sz="3600" b="1" dirty="0">
              <a:latin typeface="+mj-lt"/>
              <a:ea typeface="+mj-ea"/>
              <a:cs typeface="+mj-cs"/>
            </a:endParaRPr>
          </a:p>
        </p:txBody>
      </p:sp>
      <p:graphicFrame>
        <p:nvGraphicFramePr>
          <p:cNvPr id="2" name="Object 1">
            <a:extLst>
              <a:ext uri="{FF2B5EF4-FFF2-40B4-BE49-F238E27FC236}">
                <a16:creationId xmlns:a16="http://schemas.microsoft.com/office/drawing/2014/main" id="{9C239F56-5DBD-4E21-9446-5D9097B34100}"/>
              </a:ext>
            </a:extLst>
          </p:cNvPr>
          <p:cNvGraphicFramePr>
            <a:graphicFrameLocks noChangeAspect="1"/>
          </p:cNvGraphicFramePr>
          <p:nvPr>
            <p:extLst>
              <p:ext uri="{D42A27DB-BD31-4B8C-83A1-F6EECF244321}">
                <p14:modId xmlns:p14="http://schemas.microsoft.com/office/powerpoint/2010/main" val="1319192111"/>
              </p:ext>
            </p:extLst>
          </p:nvPr>
        </p:nvGraphicFramePr>
        <p:xfrm>
          <a:off x="922193" y="1600200"/>
          <a:ext cx="7299614" cy="5160818"/>
        </p:xfrm>
        <a:graphic>
          <a:graphicData uri="http://schemas.openxmlformats.org/presentationml/2006/ole">
            <mc:AlternateContent xmlns:mc="http://schemas.openxmlformats.org/markup-compatibility/2006">
              <mc:Choice xmlns:v="urn:schemas-microsoft-com:vml" Requires="v">
                <p:oleObj spid="_x0000_s22615" name="Acrobat Document" r:id="rId3" imgW="8029467" imgH="5676658" progId="AcroExch.Document.DC">
                  <p:embed/>
                </p:oleObj>
              </mc:Choice>
              <mc:Fallback>
                <p:oleObj name="Acrobat Document" r:id="rId3" imgW="8029467" imgH="5676658" progId="AcroExch.Document.DC">
                  <p:embed/>
                  <p:pic>
                    <p:nvPicPr>
                      <p:cNvPr id="0" name=""/>
                      <p:cNvPicPr/>
                      <p:nvPr/>
                    </p:nvPicPr>
                    <p:blipFill>
                      <a:blip r:embed="rId4"/>
                      <a:stretch>
                        <a:fillRect/>
                      </a:stretch>
                    </p:blipFill>
                    <p:spPr>
                      <a:xfrm>
                        <a:off x="922193" y="1600200"/>
                        <a:ext cx="7299614" cy="5160818"/>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D3E07D2D-BE89-4D20-A42B-F400719CAD30}"/>
              </a:ext>
            </a:extLst>
          </p:cNvPr>
          <p:cNvSpPr>
            <a:spLocks noGrp="1"/>
          </p:cNvSpPr>
          <p:nvPr>
            <p:ph type="sldNum" sz="quarter" idx="12"/>
          </p:nvPr>
        </p:nvSpPr>
        <p:spPr/>
        <p:txBody>
          <a:bodyPr/>
          <a:lstStyle/>
          <a:p>
            <a:pPr>
              <a:defRPr/>
            </a:pPr>
            <a:fld id="{4C8EE512-C4AF-B046-9730-14A63E43FBAA}" type="slidenum">
              <a:rPr lang="en-US" smtClean="0"/>
              <a:pPr>
                <a:defRPr/>
              </a:pPr>
              <a:t>54</a:t>
            </a:fld>
            <a:endParaRPr lang="en-US"/>
          </a:p>
        </p:txBody>
      </p:sp>
    </p:spTree>
    <p:extLst>
      <p:ext uri="{BB962C8B-B14F-4D97-AF65-F5344CB8AC3E}">
        <p14:creationId xmlns:p14="http://schemas.microsoft.com/office/powerpoint/2010/main" val="2214531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t>Z-Score on Speed</a:t>
            </a:r>
            <a:endParaRPr lang="en-US" sz="3600" b="1" dirty="0">
              <a:latin typeface="+mj-lt"/>
              <a:ea typeface="+mj-ea"/>
              <a:cs typeface="+mj-cs"/>
            </a:endParaRPr>
          </a:p>
        </p:txBody>
      </p:sp>
      <p:graphicFrame>
        <p:nvGraphicFramePr>
          <p:cNvPr id="3" name="Object 2">
            <a:extLst>
              <a:ext uri="{FF2B5EF4-FFF2-40B4-BE49-F238E27FC236}">
                <a16:creationId xmlns:a16="http://schemas.microsoft.com/office/drawing/2014/main" id="{0599A7E9-7BE5-424A-B4EA-A408BAF3907E}"/>
              </a:ext>
            </a:extLst>
          </p:cNvPr>
          <p:cNvGraphicFramePr>
            <a:graphicFrameLocks noChangeAspect="1"/>
          </p:cNvGraphicFramePr>
          <p:nvPr>
            <p:extLst>
              <p:ext uri="{D42A27DB-BD31-4B8C-83A1-F6EECF244321}">
                <p14:modId xmlns:p14="http://schemas.microsoft.com/office/powerpoint/2010/main" val="411188744"/>
              </p:ext>
            </p:extLst>
          </p:nvPr>
        </p:nvGraphicFramePr>
        <p:xfrm>
          <a:off x="922193" y="1600200"/>
          <a:ext cx="7299614" cy="5160818"/>
        </p:xfrm>
        <a:graphic>
          <a:graphicData uri="http://schemas.openxmlformats.org/presentationml/2006/ole">
            <mc:AlternateContent xmlns:mc="http://schemas.openxmlformats.org/markup-compatibility/2006">
              <mc:Choice xmlns:v="urn:schemas-microsoft-com:vml" Requires="v">
                <p:oleObj spid="_x0000_s26690" name="Acrobat Document" r:id="rId3" imgW="8029438" imgH="5676847" progId="AcroExch.Document.DC">
                  <p:embed/>
                </p:oleObj>
              </mc:Choice>
              <mc:Fallback>
                <p:oleObj name="Acrobat Document" r:id="rId3" imgW="8029438" imgH="5676847" progId="AcroExch.Document.DC">
                  <p:embed/>
                  <p:pic>
                    <p:nvPicPr>
                      <p:cNvPr id="0" name=""/>
                      <p:cNvPicPr/>
                      <p:nvPr/>
                    </p:nvPicPr>
                    <p:blipFill>
                      <a:blip r:embed="rId4"/>
                      <a:stretch>
                        <a:fillRect/>
                      </a:stretch>
                    </p:blipFill>
                    <p:spPr>
                      <a:xfrm>
                        <a:off x="922193" y="1600200"/>
                        <a:ext cx="7299614" cy="5160818"/>
                      </a:xfrm>
                      <a:prstGeom prst="rect">
                        <a:avLst/>
                      </a:prstGeom>
                    </p:spPr>
                  </p:pic>
                </p:oleObj>
              </mc:Fallback>
            </mc:AlternateContent>
          </a:graphicData>
        </a:graphic>
      </p:graphicFrame>
      <p:sp>
        <p:nvSpPr>
          <p:cNvPr id="4" name="Arrow: Right 3">
            <a:extLst>
              <a:ext uri="{FF2B5EF4-FFF2-40B4-BE49-F238E27FC236}">
                <a16:creationId xmlns:a16="http://schemas.microsoft.com/office/drawing/2014/main" id="{0885D2B6-8748-4D41-9229-65B0B6ED9924}"/>
              </a:ext>
            </a:extLst>
          </p:cNvPr>
          <p:cNvSpPr/>
          <p:nvPr/>
        </p:nvSpPr>
        <p:spPr bwMode="auto">
          <a:xfrm>
            <a:off x="3124200" y="3886200"/>
            <a:ext cx="914400" cy="381000"/>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Slide Number Placeholder 5">
            <a:extLst>
              <a:ext uri="{FF2B5EF4-FFF2-40B4-BE49-F238E27FC236}">
                <a16:creationId xmlns:a16="http://schemas.microsoft.com/office/drawing/2014/main" id="{8A6C3437-47EC-4804-B997-4154460C7740}"/>
              </a:ext>
            </a:extLst>
          </p:cNvPr>
          <p:cNvSpPr>
            <a:spLocks noGrp="1"/>
          </p:cNvSpPr>
          <p:nvPr>
            <p:ph type="sldNum" sz="quarter" idx="12"/>
          </p:nvPr>
        </p:nvSpPr>
        <p:spPr/>
        <p:txBody>
          <a:bodyPr/>
          <a:lstStyle/>
          <a:p>
            <a:pPr>
              <a:defRPr/>
            </a:pPr>
            <a:fld id="{4C8EE512-C4AF-B046-9730-14A63E43FBAA}" type="slidenum">
              <a:rPr lang="en-US" smtClean="0"/>
              <a:pPr>
                <a:defRPr/>
              </a:pPr>
              <a:t>55</a:t>
            </a:fld>
            <a:endParaRPr lang="en-US"/>
          </a:p>
        </p:txBody>
      </p:sp>
    </p:spTree>
    <p:extLst>
      <p:ext uri="{BB962C8B-B14F-4D97-AF65-F5344CB8AC3E}">
        <p14:creationId xmlns:p14="http://schemas.microsoft.com/office/powerpoint/2010/main" val="2195607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latin typeface="+mj-lt"/>
                <a:ea typeface="+mj-ea"/>
                <a:cs typeface="+mj-cs"/>
              </a:rPr>
              <a:t>Perpendicular distance</a:t>
            </a:r>
          </a:p>
        </p:txBody>
      </p:sp>
      <p:sp>
        <p:nvSpPr>
          <p:cNvPr id="9" name="Rectangle 8">
            <a:extLst>
              <a:ext uri="{FF2B5EF4-FFF2-40B4-BE49-F238E27FC236}">
                <a16:creationId xmlns:a16="http://schemas.microsoft.com/office/drawing/2014/main" id="{EBCD024E-77BE-462F-B030-B5383C14C2D2}"/>
              </a:ext>
            </a:extLst>
          </p:cNvPr>
          <p:cNvSpPr/>
          <p:nvPr/>
        </p:nvSpPr>
        <p:spPr>
          <a:xfrm>
            <a:off x="685800" y="1752600"/>
            <a:ext cx="7467600" cy="2062103"/>
          </a:xfrm>
          <a:prstGeom prst="rect">
            <a:avLst/>
          </a:prstGeom>
        </p:spPr>
        <p:txBody>
          <a:bodyPr wrap="square">
            <a:spAutoFit/>
          </a:bodyPr>
          <a:lstStyle/>
          <a:p>
            <a:pPr marL="285750" indent="-285750" algn="just">
              <a:buFont typeface="Arial" panose="020B0604020202020204" pitchFamily="34" charset="0"/>
              <a:buChar char="•"/>
            </a:pPr>
            <a:r>
              <a:rPr lang="en-US" sz="1600" dirty="0"/>
              <a:t>Point to the line distance describes the smallest distance from the point to the line</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It is calculated through applying the line equation and  to find the distance from the point to the line</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Example of the perpendicular distance from the point to the line</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414FF28-95BF-48A5-A57A-A18CC2E4D766}"/>
                  </a:ext>
                </a:extLst>
              </p:cNvPr>
              <p:cNvSpPr txBox="1"/>
              <p:nvPr/>
            </p:nvSpPr>
            <p:spPr>
              <a:xfrm>
                <a:off x="1905000" y="5943600"/>
                <a:ext cx="5333960" cy="6878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𝑑</m:t>
                      </m:r>
                      <m:r>
                        <a:rPr lang="en-US" sz="1800" b="0" i="1" smtClean="0">
                          <a:latin typeface="Cambria Math" panose="02040503050406030204" pitchFamily="18" charset="0"/>
                        </a:rPr>
                        <m:t>=</m:t>
                      </m:r>
                      <m:f>
                        <m:fPr>
                          <m:ctrlPr>
                            <a:rPr lang="el-GR" sz="1800" b="0" i="1" smtClean="0">
                              <a:latin typeface="Cambria Math" panose="02040503050406030204" pitchFamily="18" charset="0"/>
                            </a:rPr>
                          </m:ctrlPr>
                        </m:fPr>
                        <m:num>
                          <m:d>
                            <m:dPr>
                              <m:begChr m:val="|"/>
                              <m:endChr m:val="|"/>
                              <m:ctrlPr>
                                <a:rPr lang="en-US" sz="1800" i="1">
                                  <a:latin typeface="Cambria Math" panose="02040503050406030204" pitchFamily="18" charset="0"/>
                                </a:rPr>
                              </m:ctrlPr>
                            </m:dPr>
                            <m:e>
                              <m:d>
                                <m:dPr>
                                  <m:ctrlPr>
                                    <a:rPr lang="en-US" sz="1800" i="1">
                                      <a:latin typeface="Cambria Math" panose="02040503050406030204" pitchFamily="18" charset="0"/>
                                    </a:rPr>
                                  </m:ctrlPr>
                                </m:dPr>
                                <m:e>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baseline="-25000">
                                          <a:latin typeface="Cambria Math" panose="02040503050406030204" pitchFamily="18" charset="0"/>
                                        </a:rPr>
                                        <m:t>2</m:t>
                                      </m:r>
                                      <m:r>
                                        <a:rPr lang="en-US" sz="1800" i="1">
                                          <a:latin typeface="Cambria Math" panose="02040503050406030204" pitchFamily="18" charset="0"/>
                                        </a:rPr>
                                        <m:t>−</m:t>
                                      </m:r>
                                      <m:r>
                                        <a:rPr lang="en-US" sz="1800" i="1">
                                          <a:latin typeface="Cambria Math" panose="02040503050406030204" pitchFamily="18" charset="0"/>
                                        </a:rPr>
                                        <m:t>𝑥</m:t>
                                      </m:r>
                                      <m:r>
                                        <a:rPr lang="en-US" sz="1800" i="1" baseline="-25000">
                                          <a:latin typeface="Cambria Math" panose="02040503050406030204" pitchFamily="18" charset="0"/>
                                        </a:rPr>
                                        <m:t>1</m:t>
                                      </m:r>
                                    </m:e>
                                  </m:d>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𝑦</m:t>
                                      </m:r>
                                      <m:r>
                                        <a:rPr lang="en-US" sz="1800" i="1" baseline="-25000">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𝑦</m:t>
                                      </m:r>
                                      <m:r>
                                        <a:rPr lang="en-US" sz="1800" i="1" baseline="-25000">
                                          <a:latin typeface="Cambria Math" panose="02040503050406030204" pitchFamily="18" charset="0"/>
                                        </a:rPr>
                                        <m:t>0</m:t>
                                      </m:r>
                                    </m:e>
                                  </m:d>
                                </m:e>
                              </m:d>
                              <m:r>
                                <a:rPr lang="en-US" sz="1800" i="1">
                                  <a:latin typeface="Cambria Math" panose="02040503050406030204" pitchFamily="18" charset="0"/>
                                </a:rPr>
                                <m:t>−</m:t>
                              </m:r>
                              <m:d>
                                <m:dPr>
                                  <m:ctrlPr>
                                    <a:rPr lang="en-US" sz="1800" i="1">
                                      <a:latin typeface="Cambria Math" panose="02040503050406030204" pitchFamily="18" charset="0"/>
                                    </a:rPr>
                                  </m:ctrlPr>
                                </m:dPr>
                                <m:e>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baseline="-25000">
                                          <a:latin typeface="Cambria Math" panose="02040503050406030204" pitchFamily="18" charset="0"/>
                                        </a:rPr>
                                        <m:t>1</m:t>
                                      </m:r>
                                      <m:r>
                                        <a:rPr lang="en-US" sz="1800" i="1">
                                          <a:latin typeface="Cambria Math" panose="02040503050406030204" pitchFamily="18" charset="0"/>
                                        </a:rPr>
                                        <m:t>−</m:t>
                                      </m:r>
                                      <m:r>
                                        <a:rPr lang="en-US" sz="1800" i="1">
                                          <a:latin typeface="Cambria Math" panose="02040503050406030204" pitchFamily="18" charset="0"/>
                                        </a:rPr>
                                        <m:t>𝑥</m:t>
                                      </m:r>
                                      <m:r>
                                        <a:rPr lang="en-US" sz="1800" i="1" baseline="-25000">
                                          <a:latin typeface="Cambria Math" panose="02040503050406030204" pitchFamily="18" charset="0"/>
                                        </a:rPr>
                                        <m:t>0</m:t>
                                      </m:r>
                                    </m:e>
                                  </m:d>
                                  <m:r>
                                    <a:rPr lang="en-US" sz="1800" i="1">
                                      <a:latin typeface="Cambria Math" panose="02040503050406030204" pitchFamily="18" charset="0"/>
                                    </a:rPr>
                                    <m:t>∗</m:t>
                                  </m:r>
                                  <m:d>
                                    <m:dPr>
                                      <m:ctrlPr>
                                        <a:rPr lang="en-US" sz="1800" i="1">
                                          <a:latin typeface="Cambria Math" panose="02040503050406030204" pitchFamily="18" charset="0"/>
                                        </a:rPr>
                                      </m:ctrlPr>
                                    </m:dPr>
                                    <m:e>
                                      <m:r>
                                        <a:rPr lang="en-US" sz="1800" i="1">
                                          <a:latin typeface="Cambria Math" panose="02040503050406030204" pitchFamily="18" charset="0"/>
                                        </a:rPr>
                                        <m:t>𝑦</m:t>
                                      </m:r>
                                      <m:r>
                                        <a:rPr lang="en-US" sz="1800" i="1" baseline="-25000">
                                          <a:latin typeface="Cambria Math" panose="02040503050406030204" pitchFamily="18" charset="0"/>
                                        </a:rPr>
                                        <m:t>2</m:t>
                                      </m:r>
                                      <m:r>
                                        <a:rPr lang="en-US" sz="1800" i="1">
                                          <a:latin typeface="Cambria Math" panose="02040503050406030204" pitchFamily="18" charset="0"/>
                                        </a:rPr>
                                        <m:t>−</m:t>
                                      </m:r>
                                      <m:r>
                                        <a:rPr lang="en-US" sz="1800" i="1">
                                          <a:latin typeface="Cambria Math" panose="02040503050406030204" pitchFamily="18" charset="0"/>
                                        </a:rPr>
                                        <m:t>𝑦</m:t>
                                      </m:r>
                                      <m:r>
                                        <a:rPr lang="en-US" sz="1800" i="1" baseline="-25000">
                                          <a:latin typeface="Cambria Math" panose="02040503050406030204" pitchFamily="18" charset="0"/>
                                        </a:rPr>
                                        <m:t>1</m:t>
                                      </m:r>
                                    </m:e>
                                  </m:d>
                                </m:e>
                              </m:d>
                            </m:e>
                          </m:d>
                        </m:num>
                        <m:den>
                          <m:rad>
                            <m:radPr>
                              <m:degHide m:val="on"/>
                              <m:ctrlPr>
                                <a:rPr lang="en-US" sz="1800" b="0" i="1" smtClean="0">
                                  <a:latin typeface="Cambria Math" panose="02040503050406030204" pitchFamily="18" charset="0"/>
                                </a:rPr>
                              </m:ctrlPr>
                            </m:radPr>
                            <m:deg/>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baseline="-25000" smtClean="0">
                                      <a:latin typeface="Cambria Math" panose="02040503050406030204" pitchFamily="18" charset="0"/>
                                    </a:rPr>
                                    <m:t>2</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baseline="-25000" smtClean="0">
                                      <a:latin typeface="Cambria Math" panose="02040503050406030204" pitchFamily="18" charset="0"/>
                                    </a:rPr>
                                    <m:t>1</m:t>
                                  </m:r>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baseline="-25000" smtClean="0">
                                      <a:latin typeface="Cambria Math" panose="02040503050406030204" pitchFamily="18" charset="0"/>
                                    </a:rPr>
                                    <m:t>2</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baseline="-25000" smtClean="0">
                                      <a:latin typeface="Cambria Math" panose="02040503050406030204" pitchFamily="18" charset="0"/>
                                    </a:rPr>
                                    <m:t>1</m:t>
                                  </m:r>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e>
                          </m:rad>
                        </m:den>
                      </m:f>
                    </m:oMath>
                  </m:oMathPara>
                </a14:m>
                <a:endParaRPr lang="en-US" sz="1800" dirty="0"/>
              </a:p>
            </p:txBody>
          </p:sp>
        </mc:Choice>
        <mc:Fallback xmlns="">
          <p:sp>
            <p:nvSpPr>
              <p:cNvPr id="2" name="TextBox 1">
                <a:extLst>
                  <a:ext uri="{FF2B5EF4-FFF2-40B4-BE49-F238E27FC236}">
                    <a16:creationId xmlns:a16="http://schemas.microsoft.com/office/drawing/2014/main" id="{4414FF28-95BF-48A5-A57A-A18CC2E4D766}"/>
                  </a:ext>
                </a:extLst>
              </p:cNvPr>
              <p:cNvSpPr txBox="1">
                <a:spLocks noRot="1" noChangeAspect="1" noMove="1" noResize="1" noEditPoints="1" noAdjustHandles="1" noChangeArrowheads="1" noChangeShapeType="1" noTextEdit="1"/>
              </p:cNvSpPr>
              <p:nvPr/>
            </p:nvSpPr>
            <p:spPr>
              <a:xfrm>
                <a:off x="1905000" y="5943600"/>
                <a:ext cx="5333960" cy="687881"/>
              </a:xfrm>
              <a:prstGeom prst="rect">
                <a:avLst/>
              </a:prstGeom>
              <a:blipFill>
                <a:blip r:embed="rId3"/>
                <a:stretch>
                  <a:fillRect/>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76B80979-C8FD-4298-A03F-F1A912360B43}"/>
              </a:ext>
            </a:extLst>
          </p:cNvPr>
          <p:cNvSpPr txBox="1">
            <a:spLocks/>
          </p:cNvSpPr>
          <p:nvPr/>
        </p:nvSpPr>
        <p:spPr bwMode="auto">
          <a:xfrm>
            <a:off x="179267" y="5629568"/>
            <a:ext cx="2563933" cy="39023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pPr marL="457200" lvl="1" algn="l"/>
            <a:r>
              <a:rPr lang="en-US" sz="2000" b="1" kern="0" dirty="0">
                <a:latin typeface="+mj-lt"/>
                <a:ea typeface="+mj-ea"/>
                <a:cs typeface="+mj-cs"/>
              </a:rPr>
              <a:t>Equation:</a:t>
            </a:r>
          </a:p>
        </p:txBody>
      </p:sp>
      <p:sp>
        <p:nvSpPr>
          <p:cNvPr id="4" name="Slide Number Placeholder 3">
            <a:extLst>
              <a:ext uri="{FF2B5EF4-FFF2-40B4-BE49-F238E27FC236}">
                <a16:creationId xmlns:a16="http://schemas.microsoft.com/office/drawing/2014/main" id="{175EB347-BA13-4FA5-A77E-D11E783858E2}"/>
              </a:ext>
            </a:extLst>
          </p:cNvPr>
          <p:cNvSpPr>
            <a:spLocks noGrp="1"/>
          </p:cNvSpPr>
          <p:nvPr>
            <p:ph type="sldNum" sz="quarter" idx="12"/>
          </p:nvPr>
        </p:nvSpPr>
        <p:spPr/>
        <p:txBody>
          <a:bodyPr/>
          <a:lstStyle/>
          <a:p>
            <a:pPr>
              <a:defRPr/>
            </a:pPr>
            <a:fld id="{4C8EE512-C4AF-B046-9730-14A63E43FBAA}" type="slidenum">
              <a:rPr lang="en-US" smtClean="0"/>
              <a:pPr>
                <a:defRPr/>
              </a:pPr>
              <a:t>56</a:t>
            </a:fld>
            <a:endParaRPr lang="en-US"/>
          </a:p>
        </p:txBody>
      </p:sp>
      <p:pic>
        <p:nvPicPr>
          <p:cNvPr id="11" name="Picture 10">
            <a:extLst>
              <a:ext uri="{FF2B5EF4-FFF2-40B4-BE49-F238E27FC236}">
                <a16:creationId xmlns:a16="http://schemas.microsoft.com/office/drawing/2014/main" id="{278EFADD-0AD2-4453-907E-07E42460250D}"/>
              </a:ext>
            </a:extLst>
          </p:cNvPr>
          <p:cNvPicPr>
            <a:picLocks noChangeAspect="1"/>
          </p:cNvPicPr>
          <p:nvPr/>
        </p:nvPicPr>
        <p:blipFill>
          <a:blip r:embed="rId4"/>
          <a:stretch>
            <a:fillRect/>
          </a:stretch>
        </p:blipFill>
        <p:spPr>
          <a:xfrm>
            <a:off x="3075734" y="3838179"/>
            <a:ext cx="2992532" cy="1953021"/>
          </a:xfrm>
          <a:prstGeom prst="rect">
            <a:avLst/>
          </a:prstGeom>
        </p:spPr>
      </p:pic>
    </p:spTree>
    <p:extLst>
      <p:ext uri="{BB962C8B-B14F-4D97-AF65-F5344CB8AC3E}">
        <p14:creationId xmlns:p14="http://schemas.microsoft.com/office/powerpoint/2010/main" val="1222119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latin typeface="+mj-lt"/>
                <a:ea typeface="+mj-ea"/>
                <a:cs typeface="+mj-cs"/>
              </a:rPr>
              <a:t>Z-Score on Perpendicular distance</a:t>
            </a:r>
          </a:p>
        </p:txBody>
      </p:sp>
      <p:sp>
        <p:nvSpPr>
          <p:cNvPr id="9" name="Rectangle 8">
            <a:extLst>
              <a:ext uri="{FF2B5EF4-FFF2-40B4-BE49-F238E27FC236}">
                <a16:creationId xmlns:a16="http://schemas.microsoft.com/office/drawing/2014/main" id="{EBCD024E-77BE-462F-B030-B5383C14C2D2}"/>
              </a:ext>
            </a:extLst>
          </p:cNvPr>
          <p:cNvSpPr/>
          <p:nvPr/>
        </p:nvSpPr>
        <p:spPr>
          <a:xfrm>
            <a:off x="685800" y="1917918"/>
            <a:ext cx="7467600" cy="2800767"/>
          </a:xfrm>
          <a:prstGeom prst="rect">
            <a:avLst/>
          </a:prstGeom>
        </p:spPr>
        <p:txBody>
          <a:bodyPr wrap="square">
            <a:spAutoFit/>
          </a:bodyPr>
          <a:lstStyle/>
          <a:p>
            <a:pPr marL="285750" indent="-285750" algn="just">
              <a:buFont typeface="Arial" panose="020B0604020202020204" pitchFamily="34" charset="0"/>
              <a:buChar char="•"/>
            </a:pPr>
            <a:r>
              <a:rPr lang="en-US" sz="1600" dirty="0"/>
              <a:t>We used the Z-Score and perpendicular distance to catch outliers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Used the different time frame windows and parameters for z-score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Working very well to catch these blip points or sudden jumps in the data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Missing out few large gaps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Detecting small gaps in the data</a:t>
            </a:r>
          </a:p>
          <a:p>
            <a:pPr marL="285750" indent="-285750" algn="just">
              <a:buFont typeface="Arial" panose="020B0604020202020204" pitchFamily="34" charset="0"/>
              <a:buChar char="•"/>
            </a:pPr>
            <a:endParaRPr lang="en-US" sz="1600" dirty="0"/>
          </a:p>
          <a:p>
            <a:pPr algn="just"/>
            <a:endParaRPr lang="en-US" sz="1600" dirty="0"/>
          </a:p>
        </p:txBody>
      </p:sp>
      <p:sp>
        <p:nvSpPr>
          <p:cNvPr id="3" name="Slide Number Placeholder 2">
            <a:extLst>
              <a:ext uri="{FF2B5EF4-FFF2-40B4-BE49-F238E27FC236}">
                <a16:creationId xmlns:a16="http://schemas.microsoft.com/office/drawing/2014/main" id="{6B5625AB-2806-4576-AB1F-891961B8358F}"/>
              </a:ext>
            </a:extLst>
          </p:cNvPr>
          <p:cNvSpPr>
            <a:spLocks noGrp="1"/>
          </p:cNvSpPr>
          <p:nvPr>
            <p:ph type="sldNum" sz="quarter" idx="12"/>
          </p:nvPr>
        </p:nvSpPr>
        <p:spPr/>
        <p:txBody>
          <a:bodyPr/>
          <a:lstStyle/>
          <a:p>
            <a:pPr>
              <a:defRPr/>
            </a:pPr>
            <a:fld id="{4C8EE512-C4AF-B046-9730-14A63E43FBAA}" type="slidenum">
              <a:rPr lang="en-US" smtClean="0"/>
              <a:pPr>
                <a:defRPr/>
              </a:pPr>
              <a:t>57</a:t>
            </a:fld>
            <a:endParaRPr lang="en-US"/>
          </a:p>
        </p:txBody>
      </p:sp>
    </p:spTree>
    <p:extLst>
      <p:ext uri="{BB962C8B-B14F-4D97-AF65-F5344CB8AC3E}">
        <p14:creationId xmlns:p14="http://schemas.microsoft.com/office/powerpoint/2010/main" val="2822663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latin typeface="+mj-lt"/>
                <a:ea typeface="+mj-ea"/>
                <a:cs typeface="+mj-cs"/>
              </a:rPr>
              <a:t>Z-Score on Perpendicular distance</a:t>
            </a:r>
          </a:p>
        </p:txBody>
      </p:sp>
      <p:pic>
        <p:nvPicPr>
          <p:cNvPr id="3" name="Picture 2">
            <a:extLst>
              <a:ext uri="{FF2B5EF4-FFF2-40B4-BE49-F238E27FC236}">
                <a16:creationId xmlns:a16="http://schemas.microsoft.com/office/drawing/2014/main" id="{5189EF3E-1921-4E08-A8E3-B1ED437F6C7D}"/>
              </a:ext>
            </a:extLst>
          </p:cNvPr>
          <p:cNvPicPr>
            <a:picLocks noChangeAspect="1"/>
          </p:cNvPicPr>
          <p:nvPr/>
        </p:nvPicPr>
        <p:blipFill>
          <a:blip r:embed="rId2"/>
          <a:stretch>
            <a:fillRect/>
          </a:stretch>
        </p:blipFill>
        <p:spPr>
          <a:xfrm>
            <a:off x="990600" y="1676400"/>
            <a:ext cx="7173326" cy="4820323"/>
          </a:xfrm>
          <a:prstGeom prst="rect">
            <a:avLst/>
          </a:prstGeom>
        </p:spPr>
      </p:pic>
      <p:sp>
        <p:nvSpPr>
          <p:cNvPr id="4" name="Slide Number Placeholder 3">
            <a:extLst>
              <a:ext uri="{FF2B5EF4-FFF2-40B4-BE49-F238E27FC236}">
                <a16:creationId xmlns:a16="http://schemas.microsoft.com/office/drawing/2014/main" id="{C07AC5E9-8136-49D0-A20E-0B081615C848}"/>
              </a:ext>
            </a:extLst>
          </p:cNvPr>
          <p:cNvSpPr>
            <a:spLocks noGrp="1"/>
          </p:cNvSpPr>
          <p:nvPr>
            <p:ph type="sldNum" sz="quarter" idx="12"/>
          </p:nvPr>
        </p:nvSpPr>
        <p:spPr/>
        <p:txBody>
          <a:bodyPr/>
          <a:lstStyle/>
          <a:p>
            <a:pPr>
              <a:defRPr/>
            </a:pPr>
            <a:fld id="{4C8EE512-C4AF-B046-9730-14A63E43FBAA}" type="slidenum">
              <a:rPr lang="en-US" smtClean="0"/>
              <a:pPr>
                <a:defRPr/>
              </a:pPr>
              <a:t>58</a:t>
            </a:fld>
            <a:endParaRPr lang="en-US"/>
          </a:p>
        </p:txBody>
      </p:sp>
    </p:spTree>
    <p:extLst>
      <p:ext uri="{BB962C8B-B14F-4D97-AF65-F5344CB8AC3E}">
        <p14:creationId xmlns:p14="http://schemas.microsoft.com/office/powerpoint/2010/main" val="28135386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latin typeface="+mj-lt"/>
                <a:ea typeface="+mj-ea"/>
                <a:cs typeface="+mj-cs"/>
              </a:rPr>
              <a:t>Z-Score on Perpendicular distance</a:t>
            </a:r>
          </a:p>
        </p:txBody>
      </p:sp>
      <p:pic>
        <p:nvPicPr>
          <p:cNvPr id="11" name="Picture 10">
            <a:extLst>
              <a:ext uri="{FF2B5EF4-FFF2-40B4-BE49-F238E27FC236}">
                <a16:creationId xmlns:a16="http://schemas.microsoft.com/office/drawing/2014/main" id="{B7D7B522-4A35-4FD6-85BA-49A4AB26382E}"/>
              </a:ext>
            </a:extLst>
          </p:cNvPr>
          <p:cNvPicPr>
            <a:picLocks noChangeAspect="1"/>
          </p:cNvPicPr>
          <p:nvPr/>
        </p:nvPicPr>
        <p:blipFill>
          <a:blip r:embed="rId2"/>
          <a:stretch>
            <a:fillRect/>
          </a:stretch>
        </p:blipFill>
        <p:spPr>
          <a:xfrm>
            <a:off x="732347" y="1676400"/>
            <a:ext cx="7725853" cy="5087060"/>
          </a:xfrm>
          <a:prstGeom prst="rect">
            <a:avLst/>
          </a:prstGeom>
        </p:spPr>
      </p:pic>
      <p:sp>
        <p:nvSpPr>
          <p:cNvPr id="3" name="Slide Number Placeholder 2">
            <a:extLst>
              <a:ext uri="{FF2B5EF4-FFF2-40B4-BE49-F238E27FC236}">
                <a16:creationId xmlns:a16="http://schemas.microsoft.com/office/drawing/2014/main" id="{A184B20D-F109-4056-A99B-97B9031B1BE9}"/>
              </a:ext>
            </a:extLst>
          </p:cNvPr>
          <p:cNvSpPr>
            <a:spLocks noGrp="1"/>
          </p:cNvSpPr>
          <p:nvPr>
            <p:ph type="sldNum" sz="quarter" idx="12"/>
          </p:nvPr>
        </p:nvSpPr>
        <p:spPr/>
        <p:txBody>
          <a:bodyPr/>
          <a:lstStyle/>
          <a:p>
            <a:pPr>
              <a:defRPr/>
            </a:pPr>
            <a:fld id="{4C8EE512-C4AF-B046-9730-14A63E43FBAA}" type="slidenum">
              <a:rPr lang="en-US" smtClean="0"/>
              <a:pPr>
                <a:defRPr/>
              </a:pPr>
              <a:t>59</a:t>
            </a:fld>
            <a:endParaRPr lang="en-US"/>
          </a:p>
        </p:txBody>
      </p:sp>
    </p:spTree>
    <p:extLst>
      <p:ext uri="{BB962C8B-B14F-4D97-AF65-F5344CB8AC3E}">
        <p14:creationId xmlns:p14="http://schemas.microsoft.com/office/powerpoint/2010/main" val="720742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737FE8-364A-41EC-B039-C00B3475DEB1}"/>
              </a:ext>
            </a:extLst>
          </p:cNvPr>
          <p:cNvPicPr>
            <a:picLocks noChangeAspect="1"/>
          </p:cNvPicPr>
          <p:nvPr/>
        </p:nvPicPr>
        <p:blipFill>
          <a:blip r:embed="rId2"/>
          <a:stretch>
            <a:fillRect/>
          </a:stretch>
        </p:blipFill>
        <p:spPr>
          <a:xfrm>
            <a:off x="0" y="1915357"/>
            <a:ext cx="9144000" cy="4779135"/>
          </a:xfrm>
          <a:prstGeom prst="rect">
            <a:avLst/>
          </a:prstGeom>
        </p:spPr>
      </p:pic>
      <p:sp>
        <p:nvSpPr>
          <p:cNvPr id="6" name="Rectangle 5">
            <a:extLst>
              <a:ext uri="{FF2B5EF4-FFF2-40B4-BE49-F238E27FC236}">
                <a16:creationId xmlns:a16="http://schemas.microsoft.com/office/drawing/2014/main" id="{C704466F-C296-4E56-BC52-5BAC3A1A3151}"/>
              </a:ext>
            </a:extLst>
          </p:cNvPr>
          <p:cNvSpPr/>
          <p:nvPr/>
        </p:nvSpPr>
        <p:spPr>
          <a:xfrm>
            <a:off x="304800" y="990600"/>
            <a:ext cx="7391400" cy="646331"/>
          </a:xfrm>
          <a:prstGeom prst="rect">
            <a:avLst/>
          </a:prstGeom>
        </p:spPr>
        <p:txBody>
          <a:bodyPr wrap="square">
            <a:spAutoFit/>
          </a:bodyPr>
          <a:lstStyle/>
          <a:p>
            <a:pPr eaLnBrk="1" hangingPunct="1"/>
            <a:r>
              <a:rPr lang="en-US" sz="3600" b="1" dirty="0">
                <a:solidFill>
                  <a:schemeClr val="tx2"/>
                </a:solidFill>
                <a:latin typeface="+mj-lt"/>
                <a:ea typeface="+mj-ea"/>
                <a:cs typeface="+mj-cs"/>
              </a:rPr>
              <a:t>Trajectory Problems:</a:t>
            </a:r>
          </a:p>
        </p:txBody>
      </p:sp>
      <p:sp>
        <p:nvSpPr>
          <p:cNvPr id="4" name="Slide Number Placeholder 3">
            <a:extLst>
              <a:ext uri="{FF2B5EF4-FFF2-40B4-BE49-F238E27FC236}">
                <a16:creationId xmlns:a16="http://schemas.microsoft.com/office/drawing/2014/main" id="{5F9217CC-49FC-45E4-ABC2-EF528DC27A1D}"/>
              </a:ext>
            </a:extLst>
          </p:cNvPr>
          <p:cNvSpPr>
            <a:spLocks noGrp="1"/>
          </p:cNvSpPr>
          <p:nvPr>
            <p:ph type="sldNum" sz="quarter" idx="12"/>
          </p:nvPr>
        </p:nvSpPr>
        <p:spPr/>
        <p:txBody>
          <a:bodyPr/>
          <a:lstStyle/>
          <a:p>
            <a:pPr>
              <a:defRPr/>
            </a:pPr>
            <a:fld id="{4C8EE512-C4AF-B046-9730-14A63E43FBAA}" type="slidenum">
              <a:rPr lang="en-US" smtClean="0"/>
              <a:pPr>
                <a:defRPr/>
              </a:pPr>
              <a:t>6</a:t>
            </a:fld>
            <a:endParaRPr lang="en-US"/>
          </a:p>
        </p:txBody>
      </p:sp>
    </p:spTree>
    <p:extLst>
      <p:ext uri="{BB962C8B-B14F-4D97-AF65-F5344CB8AC3E}">
        <p14:creationId xmlns:p14="http://schemas.microsoft.com/office/powerpoint/2010/main" val="23819124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latin typeface="+mj-lt"/>
                <a:ea typeface="+mj-ea"/>
                <a:cs typeface="+mj-cs"/>
              </a:rPr>
              <a:t>Z-Score on Perpendicular distance</a:t>
            </a:r>
          </a:p>
        </p:txBody>
      </p:sp>
      <p:pic>
        <p:nvPicPr>
          <p:cNvPr id="3" name="Picture 2">
            <a:extLst>
              <a:ext uri="{FF2B5EF4-FFF2-40B4-BE49-F238E27FC236}">
                <a16:creationId xmlns:a16="http://schemas.microsoft.com/office/drawing/2014/main" id="{D5BCB5EB-14EE-4D19-9887-0011C93C357A}"/>
              </a:ext>
            </a:extLst>
          </p:cNvPr>
          <p:cNvPicPr>
            <a:picLocks noChangeAspect="1"/>
          </p:cNvPicPr>
          <p:nvPr/>
        </p:nvPicPr>
        <p:blipFill>
          <a:blip r:embed="rId2"/>
          <a:stretch>
            <a:fillRect/>
          </a:stretch>
        </p:blipFill>
        <p:spPr>
          <a:xfrm>
            <a:off x="381000" y="1752600"/>
            <a:ext cx="4280382" cy="2677928"/>
          </a:xfrm>
          <a:prstGeom prst="rect">
            <a:avLst/>
          </a:prstGeom>
        </p:spPr>
      </p:pic>
      <p:pic>
        <p:nvPicPr>
          <p:cNvPr id="7" name="Picture 6">
            <a:extLst>
              <a:ext uri="{FF2B5EF4-FFF2-40B4-BE49-F238E27FC236}">
                <a16:creationId xmlns:a16="http://schemas.microsoft.com/office/drawing/2014/main" id="{64BD14EF-87A0-4A37-B77F-4A0CF7AD2C94}"/>
              </a:ext>
            </a:extLst>
          </p:cNvPr>
          <p:cNvPicPr>
            <a:picLocks noChangeAspect="1"/>
          </p:cNvPicPr>
          <p:nvPr/>
        </p:nvPicPr>
        <p:blipFill>
          <a:blip r:embed="rId3"/>
          <a:stretch>
            <a:fillRect/>
          </a:stretch>
        </p:blipFill>
        <p:spPr>
          <a:xfrm>
            <a:off x="4815221" y="3429000"/>
            <a:ext cx="4328779" cy="2634908"/>
          </a:xfrm>
          <a:prstGeom prst="rect">
            <a:avLst/>
          </a:prstGeom>
        </p:spPr>
      </p:pic>
      <p:sp>
        <p:nvSpPr>
          <p:cNvPr id="4" name="Slide Number Placeholder 3">
            <a:extLst>
              <a:ext uri="{FF2B5EF4-FFF2-40B4-BE49-F238E27FC236}">
                <a16:creationId xmlns:a16="http://schemas.microsoft.com/office/drawing/2014/main" id="{CBE25321-CC04-4911-9191-AB5D601249B7}"/>
              </a:ext>
            </a:extLst>
          </p:cNvPr>
          <p:cNvSpPr>
            <a:spLocks noGrp="1"/>
          </p:cNvSpPr>
          <p:nvPr>
            <p:ph type="sldNum" sz="quarter" idx="12"/>
          </p:nvPr>
        </p:nvSpPr>
        <p:spPr/>
        <p:txBody>
          <a:bodyPr/>
          <a:lstStyle/>
          <a:p>
            <a:pPr>
              <a:defRPr/>
            </a:pPr>
            <a:fld id="{4C8EE512-C4AF-B046-9730-14A63E43FBAA}" type="slidenum">
              <a:rPr lang="en-US" smtClean="0"/>
              <a:pPr>
                <a:defRPr/>
              </a:pPr>
              <a:t>60</a:t>
            </a:fld>
            <a:endParaRPr lang="en-US"/>
          </a:p>
        </p:txBody>
      </p:sp>
    </p:spTree>
    <p:extLst>
      <p:ext uri="{BB962C8B-B14F-4D97-AF65-F5344CB8AC3E}">
        <p14:creationId xmlns:p14="http://schemas.microsoft.com/office/powerpoint/2010/main" val="25250698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t>Angle with Z-Score on Speed</a:t>
            </a:r>
            <a:endParaRPr lang="en-US" sz="3600" b="1" dirty="0">
              <a:latin typeface="+mj-lt"/>
              <a:ea typeface="+mj-ea"/>
              <a:cs typeface="+mj-cs"/>
            </a:endParaRPr>
          </a:p>
        </p:txBody>
      </p:sp>
      <p:sp>
        <p:nvSpPr>
          <p:cNvPr id="6" name="Rectangle 5">
            <a:extLst>
              <a:ext uri="{FF2B5EF4-FFF2-40B4-BE49-F238E27FC236}">
                <a16:creationId xmlns:a16="http://schemas.microsoft.com/office/drawing/2014/main" id="{53CF52B5-2EDD-4243-8604-A01C36D26A90}"/>
              </a:ext>
            </a:extLst>
          </p:cNvPr>
          <p:cNvSpPr/>
          <p:nvPr/>
        </p:nvSpPr>
        <p:spPr>
          <a:xfrm>
            <a:off x="685800" y="1676400"/>
            <a:ext cx="7467600" cy="1569660"/>
          </a:xfrm>
          <a:prstGeom prst="rect">
            <a:avLst/>
          </a:prstGeom>
        </p:spPr>
        <p:txBody>
          <a:bodyPr wrap="square">
            <a:spAutoFit/>
          </a:bodyPr>
          <a:lstStyle/>
          <a:p>
            <a:pPr marL="285750" indent="-285750" algn="just">
              <a:buFont typeface="Arial" panose="020B0604020202020204" pitchFamily="34" charset="0"/>
              <a:buChar char="•"/>
            </a:pPr>
            <a:r>
              <a:rPr lang="en-US" sz="1600" dirty="0"/>
              <a:t>Angle technique is used to find out the actual noise point, which is flagged with the Z-Score and Speed</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Acute and Obtuse angle are used to find out the Noise, Corner and Gaps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Calculated angle with the latitude and longitude points</a:t>
            </a:r>
          </a:p>
        </p:txBody>
      </p:sp>
      <p:pic>
        <p:nvPicPr>
          <p:cNvPr id="13" name="Picture 12">
            <a:extLst>
              <a:ext uri="{FF2B5EF4-FFF2-40B4-BE49-F238E27FC236}">
                <a16:creationId xmlns:a16="http://schemas.microsoft.com/office/drawing/2014/main" id="{5A512AE2-A281-4E67-9041-090D8AA1134F}"/>
              </a:ext>
            </a:extLst>
          </p:cNvPr>
          <p:cNvPicPr>
            <a:picLocks noChangeAspect="1"/>
          </p:cNvPicPr>
          <p:nvPr/>
        </p:nvPicPr>
        <p:blipFill>
          <a:blip r:embed="rId2"/>
          <a:stretch>
            <a:fillRect/>
          </a:stretch>
        </p:blipFill>
        <p:spPr>
          <a:xfrm>
            <a:off x="762625" y="3276600"/>
            <a:ext cx="3504575" cy="1681414"/>
          </a:xfrm>
          <a:prstGeom prst="rect">
            <a:avLst/>
          </a:prstGeom>
        </p:spPr>
      </p:pic>
      <p:pic>
        <p:nvPicPr>
          <p:cNvPr id="14" name="Picture 13">
            <a:extLst>
              <a:ext uri="{FF2B5EF4-FFF2-40B4-BE49-F238E27FC236}">
                <a16:creationId xmlns:a16="http://schemas.microsoft.com/office/drawing/2014/main" id="{57FF7353-75C6-4A43-9115-316C469FBB35}"/>
              </a:ext>
            </a:extLst>
          </p:cNvPr>
          <p:cNvPicPr>
            <a:picLocks noChangeAspect="1"/>
          </p:cNvPicPr>
          <p:nvPr/>
        </p:nvPicPr>
        <p:blipFill>
          <a:blip r:embed="rId3"/>
          <a:stretch>
            <a:fillRect/>
          </a:stretch>
        </p:blipFill>
        <p:spPr>
          <a:xfrm>
            <a:off x="4906619" y="3263348"/>
            <a:ext cx="3389471" cy="1652449"/>
          </a:xfrm>
          <a:prstGeom prst="rect">
            <a:avLst/>
          </a:prstGeom>
        </p:spPr>
      </p:pic>
      <p:sp>
        <p:nvSpPr>
          <p:cNvPr id="15" name="Rectangle 14">
            <a:extLst>
              <a:ext uri="{FF2B5EF4-FFF2-40B4-BE49-F238E27FC236}">
                <a16:creationId xmlns:a16="http://schemas.microsoft.com/office/drawing/2014/main" id="{8683B8AF-DB55-48EA-9B20-48080DFB587F}"/>
              </a:ext>
            </a:extLst>
          </p:cNvPr>
          <p:cNvSpPr/>
          <p:nvPr/>
        </p:nvSpPr>
        <p:spPr>
          <a:xfrm>
            <a:off x="1971205" y="5198629"/>
            <a:ext cx="1000595" cy="287771"/>
          </a:xfrm>
          <a:prstGeom prst="rect">
            <a:avLst/>
          </a:prstGeom>
        </p:spPr>
        <p:txBody>
          <a:bodyPr wrap="none">
            <a:spAutoFit/>
          </a:bodyPr>
          <a:lstStyle/>
          <a:p>
            <a:r>
              <a:rPr lang="fr-FR" sz="1100" dirty="0"/>
              <a:t>Acute angles</a:t>
            </a:r>
            <a:endParaRPr lang="en-US" sz="1100" dirty="0"/>
          </a:p>
        </p:txBody>
      </p:sp>
      <p:sp>
        <p:nvSpPr>
          <p:cNvPr id="17" name="Rectangle 16">
            <a:extLst>
              <a:ext uri="{FF2B5EF4-FFF2-40B4-BE49-F238E27FC236}">
                <a16:creationId xmlns:a16="http://schemas.microsoft.com/office/drawing/2014/main" id="{7A153E5F-F38B-4E6A-A3FA-4DDFAAA1D3DA}"/>
              </a:ext>
            </a:extLst>
          </p:cNvPr>
          <p:cNvSpPr/>
          <p:nvPr/>
        </p:nvSpPr>
        <p:spPr>
          <a:xfrm>
            <a:off x="6096000" y="5210174"/>
            <a:ext cx="1132041" cy="261610"/>
          </a:xfrm>
          <a:prstGeom prst="rect">
            <a:avLst/>
          </a:prstGeom>
        </p:spPr>
        <p:txBody>
          <a:bodyPr wrap="none">
            <a:spAutoFit/>
          </a:bodyPr>
          <a:lstStyle/>
          <a:p>
            <a:r>
              <a:rPr lang="fr-FR" sz="1100" dirty="0"/>
              <a:t>Obtuse angles</a:t>
            </a:r>
            <a:endParaRPr lang="en-US" sz="11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5271883-E584-4F77-AE8C-85C2422FDDDD}"/>
                  </a:ext>
                </a:extLst>
              </p:cNvPr>
              <p:cNvSpPr txBox="1"/>
              <p:nvPr/>
            </p:nvSpPr>
            <p:spPr>
              <a:xfrm>
                <a:off x="1981200" y="5971401"/>
                <a:ext cx="47360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𝑅</m:t>
                      </m:r>
                      <m:r>
                        <a:rPr lang="en-US" sz="1800" b="0" i="1" smtClean="0">
                          <a:latin typeface="Cambria Math" panose="02040503050406030204" pitchFamily="18" charset="0"/>
                        </a:rPr>
                        <m:t>.</m:t>
                      </m:r>
                      <m:r>
                        <a:rPr lang="en-US" sz="1800" b="0" i="1" smtClean="0">
                          <a:latin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𝜃</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𝑐𝑜𝑠</m:t>
                      </m:r>
                      <m:r>
                        <a:rPr lang="en-US" sz="1800" b="0" i="1" smtClean="0">
                          <a:latin typeface="Cambria Math" panose="02040503050406030204" pitchFamily="18" charset="0"/>
                          <a:ea typeface="Cambria Math" panose="02040503050406030204" pitchFamily="18" charset="0"/>
                        </a:rPr>
                        <m:t>𝜆</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𝑦</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𝑅</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𝜃</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𝑐𝑜𝑠</m:t>
                      </m:r>
                      <m:r>
                        <a:rPr lang="en-US" sz="1800" i="1">
                          <a:latin typeface="Cambria Math" panose="02040503050406030204" pitchFamily="18" charset="0"/>
                          <a:ea typeface="Cambria Math" panose="02040503050406030204" pitchFamily="18" charset="0"/>
                        </a:rPr>
                        <m:t>𝜆</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𝑧</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𝑅</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𝑠𝑖𝑛</m:t>
                      </m:r>
                      <m:r>
                        <a:rPr lang="en-US" sz="1800" i="1">
                          <a:latin typeface="Cambria Math" panose="02040503050406030204" pitchFamily="18" charset="0"/>
                          <a:ea typeface="Cambria Math" panose="02040503050406030204" pitchFamily="18" charset="0"/>
                        </a:rPr>
                        <m:t>𝜃</m:t>
                      </m:r>
                    </m:oMath>
                  </m:oMathPara>
                </a14:m>
                <a:endParaRPr lang="en-US" sz="1800" dirty="0"/>
              </a:p>
            </p:txBody>
          </p:sp>
        </mc:Choice>
        <mc:Fallback xmlns="">
          <p:sp>
            <p:nvSpPr>
              <p:cNvPr id="18" name="TextBox 17">
                <a:extLst>
                  <a:ext uri="{FF2B5EF4-FFF2-40B4-BE49-F238E27FC236}">
                    <a16:creationId xmlns:a16="http://schemas.microsoft.com/office/drawing/2014/main" id="{25271883-E584-4F77-AE8C-85C2422FDDDD}"/>
                  </a:ext>
                </a:extLst>
              </p:cNvPr>
              <p:cNvSpPr txBox="1">
                <a:spLocks noRot="1" noChangeAspect="1" noMove="1" noResize="1" noEditPoints="1" noAdjustHandles="1" noChangeArrowheads="1" noChangeShapeType="1" noTextEdit="1"/>
              </p:cNvSpPr>
              <p:nvPr/>
            </p:nvSpPr>
            <p:spPr>
              <a:xfrm>
                <a:off x="1981200" y="5971401"/>
                <a:ext cx="4736040" cy="276999"/>
              </a:xfrm>
              <a:prstGeom prst="rect">
                <a:avLst/>
              </a:prstGeom>
              <a:blipFill>
                <a:blip r:embed="rId4"/>
                <a:stretch>
                  <a:fillRect l="-129" r="-515" b="-28889"/>
                </a:stretch>
              </a:blipFill>
            </p:spPr>
            <p:txBody>
              <a:bodyPr/>
              <a:lstStyle/>
              <a:p>
                <a:r>
                  <a:rPr lang="en-US">
                    <a:noFill/>
                  </a:rPr>
                  <a:t> </a:t>
                </a:r>
              </a:p>
            </p:txBody>
          </p:sp>
        </mc:Fallback>
      </mc:AlternateContent>
      <p:sp>
        <p:nvSpPr>
          <p:cNvPr id="19" name="Title 1">
            <a:extLst>
              <a:ext uri="{FF2B5EF4-FFF2-40B4-BE49-F238E27FC236}">
                <a16:creationId xmlns:a16="http://schemas.microsoft.com/office/drawing/2014/main" id="{AB055EA2-4B14-4CE4-9E18-0308062786EB}"/>
              </a:ext>
            </a:extLst>
          </p:cNvPr>
          <p:cNvSpPr txBox="1">
            <a:spLocks/>
          </p:cNvSpPr>
          <p:nvPr/>
        </p:nvSpPr>
        <p:spPr bwMode="auto">
          <a:xfrm>
            <a:off x="152400" y="5410200"/>
            <a:ext cx="7315200" cy="439651"/>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000" b="1">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cs typeface="ＭＳ Ｐゴシック" charset="-128"/>
              </a:defRPr>
            </a:lvl9pPr>
          </a:lstStyle>
          <a:p>
            <a:pPr marL="457200" lvl="1" algn="l"/>
            <a:r>
              <a:rPr lang="en-US" sz="2000" b="1" kern="0" dirty="0">
                <a:latin typeface="+mj-lt"/>
                <a:ea typeface="+mj-ea"/>
                <a:cs typeface="+mj-cs"/>
              </a:rPr>
              <a:t>Equation:</a:t>
            </a:r>
          </a:p>
        </p:txBody>
      </p:sp>
      <p:sp>
        <p:nvSpPr>
          <p:cNvPr id="3" name="Slide Number Placeholder 2">
            <a:extLst>
              <a:ext uri="{FF2B5EF4-FFF2-40B4-BE49-F238E27FC236}">
                <a16:creationId xmlns:a16="http://schemas.microsoft.com/office/drawing/2014/main" id="{1F2410FE-DBA7-4B76-AB90-B0D955C8D322}"/>
              </a:ext>
            </a:extLst>
          </p:cNvPr>
          <p:cNvSpPr>
            <a:spLocks noGrp="1"/>
          </p:cNvSpPr>
          <p:nvPr>
            <p:ph type="sldNum" sz="quarter" idx="12"/>
          </p:nvPr>
        </p:nvSpPr>
        <p:spPr/>
        <p:txBody>
          <a:bodyPr/>
          <a:lstStyle/>
          <a:p>
            <a:pPr>
              <a:defRPr/>
            </a:pPr>
            <a:fld id="{4C8EE512-C4AF-B046-9730-14A63E43FBAA}" type="slidenum">
              <a:rPr lang="en-US" smtClean="0"/>
              <a:pPr>
                <a:defRPr/>
              </a:pPr>
              <a:t>61</a:t>
            </a:fld>
            <a:endParaRPr lang="en-US"/>
          </a:p>
        </p:txBody>
      </p:sp>
    </p:spTree>
    <p:extLst>
      <p:ext uri="{BB962C8B-B14F-4D97-AF65-F5344CB8AC3E}">
        <p14:creationId xmlns:p14="http://schemas.microsoft.com/office/powerpoint/2010/main" val="328051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latin typeface="+mj-lt"/>
                <a:ea typeface="+mj-ea"/>
                <a:cs typeface="+mj-cs"/>
              </a:rPr>
              <a:t>Angle with Z-Score on Speed</a:t>
            </a:r>
          </a:p>
        </p:txBody>
      </p:sp>
      <p:sp>
        <p:nvSpPr>
          <p:cNvPr id="6" name="Rectangle 5">
            <a:extLst>
              <a:ext uri="{FF2B5EF4-FFF2-40B4-BE49-F238E27FC236}">
                <a16:creationId xmlns:a16="http://schemas.microsoft.com/office/drawing/2014/main" id="{53CF52B5-2EDD-4243-8604-A01C36D26A90}"/>
              </a:ext>
            </a:extLst>
          </p:cNvPr>
          <p:cNvSpPr/>
          <p:nvPr/>
        </p:nvSpPr>
        <p:spPr>
          <a:xfrm>
            <a:off x="685800" y="1676400"/>
            <a:ext cx="7467600" cy="584775"/>
          </a:xfrm>
          <a:prstGeom prst="rect">
            <a:avLst/>
          </a:prstGeom>
        </p:spPr>
        <p:txBody>
          <a:bodyPr wrap="square">
            <a:spAutoFit/>
          </a:bodyPr>
          <a:lstStyle/>
          <a:p>
            <a:pPr marL="285750" indent="-285750" algn="just">
              <a:buFont typeface="Arial" panose="020B0604020202020204" pitchFamily="34" charset="0"/>
              <a:buChar char="•"/>
            </a:pPr>
            <a:r>
              <a:rPr lang="en-US" sz="1600" dirty="0"/>
              <a:t>We use to show the distribution with the angle and distance carried out with the distance and Z-Score </a:t>
            </a:r>
          </a:p>
        </p:txBody>
      </p:sp>
      <p:pic>
        <p:nvPicPr>
          <p:cNvPr id="3" name="Picture 2">
            <a:extLst>
              <a:ext uri="{FF2B5EF4-FFF2-40B4-BE49-F238E27FC236}">
                <a16:creationId xmlns:a16="http://schemas.microsoft.com/office/drawing/2014/main" id="{E98FEDCC-2236-42F5-9EA5-8E56F1345BE0}"/>
              </a:ext>
            </a:extLst>
          </p:cNvPr>
          <p:cNvPicPr>
            <a:picLocks noChangeAspect="1"/>
          </p:cNvPicPr>
          <p:nvPr/>
        </p:nvPicPr>
        <p:blipFill>
          <a:blip r:embed="rId2"/>
          <a:stretch>
            <a:fillRect/>
          </a:stretch>
        </p:blipFill>
        <p:spPr>
          <a:xfrm>
            <a:off x="1060789" y="2362891"/>
            <a:ext cx="6870023" cy="4418909"/>
          </a:xfrm>
          <a:prstGeom prst="rect">
            <a:avLst/>
          </a:prstGeom>
        </p:spPr>
      </p:pic>
      <p:sp>
        <p:nvSpPr>
          <p:cNvPr id="4" name="Slide Number Placeholder 3">
            <a:extLst>
              <a:ext uri="{FF2B5EF4-FFF2-40B4-BE49-F238E27FC236}">
                <a16:creationId xmlns:a16="http://schemas.microsoft.com/office/drawing/2014/main" id="{F02202A1-026E-4193-8F03-BA4715AF6266}"/>
              </a:ext>
            </a:extLst>
          </p:cNvPr>
          <p:cNvSpPr>
            <a:spLocks noGrp="1"/>
          </p:cNvSpPr>
          <p:nvPr>
            <p:ph type="sldNum" sz="quarter" idx="12"/>
          </p:nvPr>
        </p:nvSpPr>
        <p:spPr/>
        <p:txBody>
          <a:bodyPr/>
          <a:lstStyle/>
          <a:p>
            <a:pPr>
              <a:defRPr/>
            </a:pPr>
            <a:fld id="{4C8EE512-C4AF-B046-9730-14A63E43FBAA}" type="slidenum">
              <a:rPr lang="en-US" smtClean="0"/>
              <a:pPr>
                <a:defRPr/>
              </a:pPr>
              <a:t>62</a:t>
            </a:fld>
            <a:endParaRPr lang="en-US"/>
          </a:p>
        </p:txBody>
      </p:sp>
    </p:spTree>
    <p:extLst>
      <p:ext uri="{BB962C8B-B14F-4D97-AF65-F5344CB8AC3E}">
        <p14:creationId xmlns:p14="http://schemas.microsoft.com/office/powerpoint/2010/main" val="4248840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t>Angle with Z-Score on Speed</a:t>
            </a:r>
            <a:endParaRPr lang="en-US" sz="3600" b="1" dirty="0">
              <a:latin typeface="+mj-lt"/>
              <a:ea typeface="+mj-ea"/>
              <a:cs typeface="+mj-cs"/>
            </a:endParaRPr>
          </a:p>
        </p:txBody>
      </p:sp>
      <p:pic>
        <p:nvPicPr>
          <p:cNvPr id="7" name="Picture 6">
            <a:extLst>
              <a:ext uri="{FF2B5EF4-FFF2-40B4-BE49-F238E27FC236}">
                <a16:creationId xmlns:a16="http://schemas.microsoft.com/office/drawing/2014/main" id="{25382389-D98F-47F0-831B-7BBF7A115D02}"/>
              </a:ext>
            </a:extLst>
          </p:cNvPr>
          <p:cNvPicPr>
            <a:picLocks noChangeAspect="1"/>
          </p:cNvPicPr>
          <p:nvPr/>
        </p:nvPicPr>
        <p:blipFill>
          <a:blip r:embed="rId2"/>
          <a:stretch>
            <a:fillRect/>
          </a:stretch>
        </p:blipFill>
        <p:spPr>
          <a:xfrm>
            <a:off x="793488" y="1808797"/>
            <a:ext cx="7557025" cy="4820603"/>
          </a:xfrm>
          <a:prstGeom prst="rect">
            <a:avLst/>
          </a:prstGeom>
        </p:spPr>
      </p:pic>
      <p:sp>
        <p:nvSpPr>
          <p:cNvPr id="3" name="Slide Number Placeholder 2">
            <a:extLst>
              <a:ext uri="{FF2B5EF4-FFF2-40B4-BE49-F238E27FC236}">
                <a16:creationId xmlns:a16="http://schemas.microsoft.com/office/drawing/2014/main" id="{D39B25D8-BFD9-4458-A999-07C89D701D26}"/>
              </a:ext>
            </a:extLst>
          </p:cNvPr>
          <p:cNvSpPr>
            <a:spLocks noGrp="1"/>
          </p:cNvSpPr>
          <p:nvPr>
            <p:ph type="sldNum" sz="quarter" idx="12"/>
          </p:nvPr>
        </p:nvSpPr>
        <p:spPr/>
        <p:txBody>
          <a:bodyPr/>
          <a:lstStyle/>
          <a:p>
            <a:pPr>
              <a:defRPr/>
            </a:pPr>
            <a:fld id="{4C8EE512-C4AF-B046-9730-14A63E43FBAA}" type="slidenum">
              <a:rPr lang="en-US" smtClean="0"/>
              <a:pPr>
                <a:defRPr/>
              </a:pPr>
              <a:t>63</a:t>
            </a:fld>
            <a:endParaRPr lang="en-US"/>
          </a:p>
        </p:txBody>
      </p:sp>
    </p:spTree>
    <p:extLst>
      <p:ext uri="{BB962C8B-B14F-4D97-AF65-F5344CB8AC3E}">
        <p14:creationId xmlns:p14="http://schemas.microsoft.com/office/powerpoint/2010/main" val="31116008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t>Angle with Z-Score on Speed</a:t>
            </a:r>
            <a:endParaRPr lang="en-US" sz="3600" b="1" dirty="0">
              <a:latin typeface="+mj-lt"/>
              <a:ea typeface="+mj-ea"/>
              <a:cs typeface="+mj-cs"/>
            </a:endParaRPr>
          </a:p>
        </p:txBody>
      </p:sp>
      <p:sp>
        <p:nvSpPr>
          <p:cNvPr id="7" name="Rectangle 6">
            <a:extLst>
              <a:ext uri="{FF2B5EF4-FFF2-40B4-BE49-F238E27FC236}">
                <a16:creationId xmlns:a16="http://schemas.microsoft.com/office/drawing/2014/main" id="{79B04157-0169-424E-97E6-AC48967F4980}"/>
              </a:ext>
            </a:extLst>
          </p:cNvPr>
          <p:cNvSpPr/>
          <p:nvPr/>
        </p:nvSpPr>
        <p:spPr>
          <a:xfrm>
            <a:off x="685800" y="5968425"/>
            <a:ext cx="7467600" cy="584775"/>
          </a:xfrm>
          <a:prstGeom prst="rect">
            <a:avLst/>
          </a:prstGeom>
        </p:spPr>
        <p:txBody>
          <a:bodyPr wrap="square">
            <a:spAutoFit/>
          </a:bodyPr>
          <a:lstStyle/>
          <a:p>
            <a:pPr marL="285750" indent="-285750" algn="just">
              <a:buFont typeface="Arial" panose="020B0604020202020204" pitchFamily="34" charset="0"/>
              <a:buChar char="•"/>
            </a:pPr>
            <a:r>
              <a:rPr lang="en-US" sz="1600" dirty="0"/>
              <a:t>This figure shows the how angle justified the actual noise point which is flagged as red and all other yellow points discarded</a:t>
            </a:r>
          </a:p>
        </p:txBody>
      </p:sp>
      <p:pic>
        <p:nvPicPr>
          <p:cNvPr id="9" name="Picture 8">
            <a:extLst>
              <a:ext uri="{FF2B5EF4-FFF2-40B4-BE49-F238E27FC236}">
                <a16:creationId xmlns:a16="http://schemas.microsoft.com/office/drawing/2014/main" id="{645AC688-1E84-4593-B724-3ABF705F80D2}"/>
              </a:ext>
            </a:extLst>
          </p:cNvPr>
          <p:cNvPicPr>
            <a:picLocks noChangeAspect="1"/>
          </p:cNvPicPr>
          <p:nvPr/>
        </p:nvPicPr>
        <p:blipFill>
          <a:blip r:embed="rId2"/>
          <a:stretch>
            <a:fillRect/>
          </a:stretch>
        </p:blipFill>
        <p:spPr>
          <a:xfrm>
            <a:off x="1059326" y="1726169"/>
            <a:ext cx="6870023" cy="4217431"/>
          </a:xfrm>
          <a:prstGeom prst="rect">
            <a:avLst/>
          </a:prstGeom>
        </p:spPr>
      </p:pic>
      <p:sp>
        <p:nvSpPr>
          <p:cNvPr id="10" name="Arrow: Left 9">
            <a:extLst>
              <a:ext uri="{FF2B5EF4-FFF2-40B4-BE49-F238E27FC236}">
                <a16:creationId xmlns:a16="http://schemas.microsoft.com/office/drawing/2014/main" id="{9BED6905-EFEB-4B0C-92DA-FCFAACD1C540}"/>
              </a:ext>
            </a:extLst>
          </p:cNvPr>
          <p:cNvSpPr/>
          <p:nvPr/>
        </p:nvSpPr>
        <p:spPr bwMode="auto">
          <a:xfrm>
            <a:off x="5257800" y="4648200"/>
            <a:ext cx="1219200" cy="3810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Slide Number Placeholder 2">
            <a:extLst>
              <a:ext uri="{FF2B5EF4-FFF2-40B4-BE49-F238E27FC236}">
                <a16:creationId xmlns:a16="http://schemas.microsoft.com/office/drawing/2014/main" id="{58FDD284-2329-4ECE-A0A6-4BA3795B5645}"/>
              </a:ext>
            </a:extLst>
          </p:cNvPr>
          <p:cNvSpPr>
            <a:spLocks noGrp="1"/>
          </p:cNvSpPr>
          <p:nvPr>
            <p:ph type="sldNum" sz="quarter" idx="12"/>
          </p:nvPr>
        </p:nvSpPr>
        <p:spPr/>
        <p:txBody>
          <a:bodyPr/>
          <a:lstStyle/>
          <a:p>
            <a:pPr>
              <a:defRPr/>
            </a:pPr>
            <a:fld id="{4C8EE512-C4AF-B046-9730-14A63E43FBAA}" type="slidenum">
              <a:rPr lang="en-US" smtClean="0"/>
              <a:pPr>
                <a:defRPr/>
              </a:pPr>
              <a:t>64</a:t>
            </a:fld>
            <a:endParaRPr lang="en-US"/>
          </a:p>
        </p:txBody>
      </p:sp>
    </p:spTree>
    <p:extLst>
      <p:ext uri="{BB962C8B-B14F-4D97-AF65-F5344CB8AC3E}">
        <p14:creationId xmlns:p14="http://schemas.microsoft.com/office/powerpoint/2010/main" val="733814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t>Angle with Z-Score on Speed</a:t>
            </a:r>
            <a:endParaRPr lang="en-US" sz="3600" b="1" dirty="0">
              <a:latin typeface="+mj-lt"/>
              <a:ea typeface="+mj-ea"/>
              <a:cs typeface="+mj-cs"/>
            </a:endParaRPr>
          </a:p>
        </p:txBody>
      </p:sp>
      <p:pic>
        <p:nvPicPr>
          <p:cNvPr id="7" name="Picture 6">
            <a:extLst>
              <a:ext uri="{FF2B5EF4-FFF2-40B4-BE49-F238E27FC236}">
                <a16:creationId xmlns:a16="http://schemas.microsoft.com/office/drawing/2014/main" id="{E8455A8D-0E9F-4D7F-ADFA-810D220EFDBB}"/>
              </a:ext>
            </a:extLst>
          </p:cNvPr>
          <p:cNvPicPr>
            <a:picLocks noChangeAspect="1"/>
          </p:cNvPicPr>
          <p:nvPr/>
        </p:nvPicPr>
        <p:blipFill>
          <a:blip r:embed="rId2"/>
          <a:stretch>
            <a:fillRect/>
          </a:stretch>
        </p:blipFill>
        <p:spPr>
          <a:xfrm>
            <a:off x="415636" y="1828800"/>
            <a:ext cx="8312727" cy="3751385"/>
          </a:xfrm>
          <a:prstGeom prst="rect">
            <a:avLst/>
          </a:prstGeom>
        </p:spPr>
      </p:pic>
      <p:sp>
        <p:nvSpPr>
          <p:cNvPr id="9" name="Rectangle 8">
            <a:extLst>
              <a:ext uri="{FF2B5EF4-FFF2-40B4-BE49-F238E27FC236}">
                <a16:creationId xmlns:a16="http://schemas.microsoft.com/office/drawing/2014/main" id="{5103A577-EAFB-4DD9-A03C-0D30D1D9FD12}"/>
              </a:ext>
            </a:extLst>
          </p:cNvPr>
          <p:cNvSpPr/>
          <p:nvPr/>
        </p:nvSpPr>
        <p:spPr>
          <a:xfrm>
            <a:off x="1219199" y="5739825"/>
            <a:ext cx="6705600" cy="584775"/>
          </a:xfrm>
          <a:prstGeom prst="rect">
            <a:avLst/>
          </a:prstGeom>
        </p:spPr>
        <p:txBody>
          <a:bodyPr wrap="square">
            <a:spAutoFit/>
          </a:bodyPr>
          <a:lstStyle/>
          <a:p>
            <a:pPr marL="285750" indent="-285750" algn="just">
              <a:buFont typeface="Arial" panose="020B0604020202020204" pitchFamily="34" charset="0"/>
              <a:buChar char="•"/>
            </a:pPr>
            <a:r>
              <a:rPr lang="en-US" sz="1600" dirty="0"/>
              <a:t>The red trajectory shows the error and blue trajectory shows that error is removed from the trajectory</a:t>
            </a:r>
          </a:p>
        </p:txBody>
      </p:sp>
      <p:sp>
        <p:nvSpPr>
          <p:cNvPr id="3" name="Slide Number Placeholder 2">
            <a:extLst>
              <a:ext uri="{FF2B5EF4-FFF2-40B4-BE49-F238E27FC236}">
                <a16:creationId xmlns:a16="http://schemas.microsoft.com/office/drawing/2014/main" id="{4C718502-81BE-49CB-8E3A-0DD26B7B786D}"/>
              </a:ext>
            </a:extLst>
          </p:cNvPr>
          <p:cNvSpPr>
            <a:spLocks noGrp="1"/>
          </p:cNvSpPr>
          <p:nvPr>
            <p:ph type="sldNum" sz="quarter" idx="12"/>
          </p:nvPr>
        </p:nvSpPr>
        <p:spPr/>
        <p:txBody>
          <a:bodyPr/>
          <a:lstStyle/>
          <a:p>
            <a:pPr>
              <a:defRPr/>
            </a:pPr>
            <a:fld id="{4C8EE512-C4AF-B046-9730-14A63E43FBAA}" type="slidenum">
              <a:rPr lang="en-US" smtClean="0"/>
              <a:pPr>
                <a:defRPr/>
              </a:pPr>
              <a:t>65</a:t>
            </a:fld>
            <a:endParaRPr lang="en-US"/>
          </a:p>
        </p:txBody>
      </p:sp>
    </p:spTree>
    <p:extLst>
      <p:ext uri="{BB962C8B-B14F-4D97-AF65-F5344CB8AC3E}">
        <p14:creationId xmlns:p14="http://schemas.microsoft.com/office/powerpoint/2010/main" val="3267780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latin typeface="+mj-lt"/>
                <a:ea typeface="+mj-ea"/>
                <a:cs typeface="+mj-cs"/>
              </a:rPr>
              <a:t>Detected points – Examples</a:t>
            </a:r>
          </a:p>
        </p:txBody>
      </p:sp>
      <p:graphicFrame>
        <p:nvGraphicFramePr>
          <p:cNvPr id="2" name="Object 1">
            <a:extLst>
              <a:ext uri="{FF2B5EF4-FFF2-40B4-BE49-F238E27FC236}">
                <a16:creationId xmlns:a16="http://schemas.microsoft.com/office/drawing/2014/main" id="{17B379B3-B1B2-4002-AB4B-E63D2AD0EAE5}"/>
              </a:ext>
            </a:extLst>
          </p:cNvPr>
          <p:cNvGraphicFramePr>
            <a:graphicFrameLocks noChangeAspect="1"/>
          </p:cNvGraphicFramePr>
          <p:nvPr>
            <p:extLst>
              <p:ext uri="{D42A27DB-BD31-4B8C-83A1-F6EECF244321}">
                <p14:modId xmlns:p14="http://schemas.microsoft.com/office/powerpoint/2010/main" val="203413311"/>
              </p:ext>
            </p:extLst>
          </p:nvPr>
        </p:nvGraphicFramePr>
        <p:xfrm>
          <a:off x="965252" y="1600200"/>
          <a:ext cx="7290955" cy="5152159"/>
        </p:xfrm>
        <a:graphic>
          <a:graphicData uri="http://schemas.openxmlformats.org/presentationml/2006/ole">
            <mc:AlternateContent xmlns:mc="http://schemas.openxmlformats.org/markup-compatibility/2006">
              <mc:Choice xmlns:v="urn:schemas-microsoft-com:vml" Requires="v">
                <p:oleObj spid="_x0000_s15613" name="Acrobat Document" r:id="rId3" imgW="8019882" imgH="5667062" progId="AcroExch.Document.DC">
                  <p:embed/>
                </p:oleObj>
              </mc:Choice>
              <mc:Fallback>
                <p:oleObj name="Acrobat Document" r:id="rId3" imgW="8019882" imgH="5667062" progId="AcroExch.Document.DC">
                  <p:embed/>
                  <p:pic>
                    <p:nvPicPr>
                      <p:cNvPr id="0" name=""/>
                      <p:cNvPicPr/>
                      <p:nvPr/>
                    </p:nvPicPr>
                    <p:blipFill>
                      <a:blip r:embed="rId4"/>
                      <a:stretch>
                        <a:fillRect/>
                      </a:stretch>
                    </p:blipFill>
                    <p:spPr>
                      <a:xfrm>
                        <a:off x="965252" y="1600200"/>
                        <a:ext cx="7290955" cy="5152159"/>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58404F5C-0F3A-4A10-BD66-0633A2E44BC8}"/>
              </a:ext>
            </a:extLst>
          </p:cNvPr>
          <p:cNvSpPr>
            <a:spLocks noGrp="1"/>
          </p:cNvSpPr>
          <p:nvPr>
            <p:ph type="sldNum" sz="quarter" idx="12"/>
          </p:nvPr>
        </p:nvSpPr>
        <p:spPr/>
        <p:txBody>
          <a:bodyPr/>
          <a:lstStyle/>
          <a:p>
            <a:pPr>
              <a:defRPr/>
            </a:pPr>
            <a:fld id="{4C8EE512-C4AF-B046-9730-14A63E43FBAA}" type="slidenum">
              <a:rPr lang="en-US" smtClean="0"/>
              <a:pPr>
                <a:defRPr/>
              </a:pPr>
              <a:t>66</a:t>
            </a:fld>
            <a:endParaRPr lang="en-US"/>
          </a:p>
        </p:txBody>
      </p:sp>
    </p:spTree>
    <p:extLst>
      <p:ext uri="{BB962C8B-B14F-4D97-AF65-F5344CB8AC3E}">
        <p14:creationId xmlns:p14="http://schemas.microsoft.com/office/powerpoint/2010/main" val="3069398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latin typeface="+mj-lt"/>
                <a:ea typeface="+mj-ea"/>
                <a:cs typeface="+mj-cs"/>
              </a:rPr>
              <a:t>Detected points – Examples</a:t>
            </a:r>
          </a:p>
        </p:txBody>
      </p:sp>
      <p:graphicFrame>
        <p:nvGraphicFramePr>
          <p:cNvPr id="2" name="Object 1">
            <a:extLst>
              <a:ext uri="{FF2B5EF4-FFF2-40B4-BE49-F238E27FC236}">
                <a16:creationId xmlns:a16="http://schemas.microsoft.com/office/drawing/2014/main" id="{E5722794-5176-4085-9C6E-F4A8BE6EB7FA}"/>
              </a:ext>
            </a:extLst>
          </p:cNvPr>
          <p:cNvGraphicFramePr>
            <a:graphicFrameLocks noChangeAspect="1"/>
          </p:cNvGraphicFramePr>
          <p:nvPr>
            <p:extLst>
              <p:ext uri="{D42A27DB-BD31-4B8C-83A1-F6EECF244321}">
                <p14:modId xmlns:p14="http://schemas.microsoft.com/office/powerpoint/2010/main" val="3040481085"/>
              </p:ext>
            </p:extLst>
          </p:nvPr>
        </p:nvGraphicFramePr>
        <p:xfrm>
          <a:off x="1296659" y="1752600"/>
          <a:ext cx="6628141" cy="4683781"/>
        </p:xfrm>
        <a:graphic>
          <a:graphicData uri="http://schemas.openxmlformats.org/presentationml/2006/ole">
            <mc:AlternateContent xmlns:mc="http://schemas.openxmlformats.org/markup-compatibility/2006">
              <mc:Choice xmlns:v="urn:schemas-microsoft-com:vml" Requires="v">
                <p:oleObj spid="_x0000_s17661" name="Acrobat Document" r:id="rId3" imgW="8019882" imgH="5667062" progId="AcroExch.Document.DC">
                  <p:embed/>
                </p:oleObj>
              </mc:Choice>
              <mc:Fallback>
                <p:oleObj name="Acrobat Document" r:id="rId3" imgW="8019882" imgH="5667062" progId="AcroExch.Document.DC">
                  <p:embed/>
                  <p:pic>
                    <p:nvPicPr>
                      <p:cNvPr id="0" name=""/>
                      <p:cNvPicPr/>
                      <p:nvPr/>
                    </p:nvPicPr>
                    <p:blipFill>
                      <a:blip r:embed="rId4"/>
                      <a:stretch>
                        <a:fillRect/>
                      </a:stretch>
                    </p:blipFill>
                    <p:spPr>
                      <a:xfrm>
                        <a:off x="1296659" y="1752600"/>
                        <a:ext cx="6628141" cy="4683781"/>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D6AE0EE2-0AF2-414E-8462-3DF890E8AF6B}"/>
              </a:ext>
            </a:extLst>
          </p:cNvPr>
          <p:cNvSpPr>
            <a:spLocks noGrp="1"/>
          </p:cNvSpPr>
          <p:nvPr>
            <p:ph type="sldNum" sz="quarter" idx="12"/>
          </p:nvPr>
        </p:nvSpPr>
        <p:spPr/>
        <p:txBody>
          <a:bodyPr/>
          <a:lstStyle/>
          <a:p>
            <a:pPr>
              <a:defRPr/>
            </a:pPr>
            <a:fld id="{4C8EE512-C4AF-B046-9730-14A63E43FBAA}" type="slidenum">
              <a:rPr lang="en-US" smtClean="0"/>
              <a:pPr>
                <a:defRPr/>
              </a:pPr>
              <a:t>67</a:t>
            </a:fld>
            <a:endParaRPr lang="en-US"/>
          </a:p>
        </p:txBody>
      </p:sp>
    </p:spTree>
    <p:extLst>
      <p:ext uri="{BB962C8B-B14F-4D97-AF65-F5344CB8AC3E}">
        <p14:creationId xmlns:p14="http://schemas.microsoft.com/office/powerpoint/2010/main" val="22175282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76200" y="1143000"/>
            <a:ext cx="8686800" cy="457200"/>
          </a:xfrm>
        </p:spPr>
        <p:txBody>
          <a:bodyPr/>
          <a:lstStyle/>
          <a:p>
            <a:pPr marL="457200" lvl="1" algn="l"/>
            <a:r>
              <a:rPr lang="en-US" sz="3600" b="1" dirty="0">
                <a:latin typeface="+mj-lt"/>
                <a:ea typeface="+mj-ea"/>
                <a:cs typeface="+mj-cs"/>
              </a:rPr>
              <a:t>Detected points – Examples</a:t>
            </a:r>
          </a:p>
        </p:txBody>
      </p:sp>
      <p:graphicFrame>
        <p:nvGraphicFramePr>
          <p:cNvPr id="3" name="Object 2">
            <a:extLst>
              <a:ext uri="{FF2B5EF4-FFF2-40B4-BE49-F238E27FC236}">
                <a16:creationId xmlns:a16="http://schemas.microsoft.com/office/drawing/2014/main" id="{AB4B84FB-A58E-45E8-BAD5-DE528147730C}"/>
              </a:ext>
            </a:extLst>
          </p:cNvPr>
          <p:cNvGraphicFramePr>
            <a:graphicFrameLocks noChangeAspect="1"/>
          </p:cNvGraphicFramePr>
          <p:nvPr>
            <p:extLst>
              <p:ext uri="{D42A27DB-BD31-4B8C-83A1-F6EECF244321}">
                <p14:modId xmlns:p14="http://schemas.microsoft.com/office/powerpoint/2010/main" val="3152207880"/>
              </p:ext>
            </p:extLst>
          </p:nvPr>
        </p:nvGraphicFramePr>
        <p:xfrm>
          <a:off x="914400" y="1629641"/>
          <a:ext cx="7290955" cy="5152159"/>
        </p:xfrm>
        <a:graphic>
          <a:graphicData uri="http://schemas.openxmlformats.org/presentationml/2006/ole">
            <mc:AlternateContent xmlns:mc="http://schemas.openxmlformats.org/markup-compatibility/2006">
              <mc:Choice xmlns:v="urn:schemas-microsoft-com:vml" Requires="v">
                <p:oleObj spid="_x0000_s18683" name="Acrobat Document" r:id="rId3" imgW="8019882" imgH="5667062" progId="AcroExch.Document.DC">
                  <p:embed/>
                </p:oleObj>
              </mc:Choice>
              <mc:Fallback>
                <p:oleObj name="Acrobat Document" r:id="rId3" imgW="8019882" imgH="5667062" progId="AcroExch.Document.DC">
                  <p:embed/>
                  <p:pic>
                    <p:nvPicPr>
                      <p:cNvPr id="0" name=""/>
                      <p:cNvPicPr/>
                      <p:nvPr/>
                    </p:nvPicPr>
                    <p:blipFill>
                      <a:blip r:embed="rId4"/>
                      <a:stretch>
                        <a:fillRect/>
                      </a:stretch>
                    </p:blipFill>
                    <p:spPr>
                      <a:xfrm>
                        <a:off x="914400" y="1629641"/>
                        <a:ext cx="7290955" cy="5152159"/>
                      </a:xfrm>
                      <a:prstGeom prst="rect">
                        <a:avLst/>
                      </a:prstGeom>
                    </p:spPr>
                  </p:pic>
                </p:oleObj>
              </mc:Fallback>
            </mc:AlternateContent>
          </a:graphicData>
        </a:graphic>
      </p:graphicFrame>
      <p:sp>
        <p:nvSpPr>
          <p:cNvPr id="4" name="Slide Number Placeholder 3">
            <a:extLst>
              <a:ext uri="{FF2B5EF4-FFF2-40B4-BE49-F238E27FC236}">
                <a16:creationId xmlns:a16="http://schemas.microsoft.com/office/drawing/2014/main" id="{B0B74F10-355C-4EC5-85BC-DAD1BF41271A}"/>
              </a:ext>
            </a:extLst>
          </p:cNvPr>
          <p:cNvSpPr>
            <a:spLocks noGrp="1"/>
          </p:cNvSpPr>
          <p:nvPr>
            <p:ph type="sldNum" sz="quarter" idx="12"/>
          </p:nvPr>
        </p:nvSpPr>
        <p:spPr/>
        <p:txBody>
          <a:bodyPr/>
          <a:lstStyle/>
          <a:p>
            <a:pPr>
              <a:defRPr/>
            </a:pPr>
            <a:fld id="{4C8EE512-C4AF-B046-9730-14A63E43FBAA}" type="slidenum">
              <a:rPr lang="en-US" smtClean="0"/>
              <a:pPr>
                <a:defRPr/>
              </a:pPr>
              <a:t>68</a:t>
            </a:fld>
            <a:endParaRPr lang="en-US"/>
          </a:p>
        </p:txBody>
      </p:sp>
    </p:spTree>
    <p:extLst>
      <p:ext uri="{BB962C8B-B14F-4D97-AF65-F5344CB8AC3E}">
        <p14:creationId xmlns:p14="http://schemas.microsoft.com/office/powerpoint/2010/main" val="4020720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Experimental results</a:t>
            </a:r>
          </a:p>
        </p:txBody>
      </p:sp>
      <p:sp>
        <p:nvSpPr>
          <p:cNvPr id="6" name="Rectangle 5">
            <a:extLst>
              <a:ext uri="{FF2B5EF4-FFF2-40B4-BE49-F238E27FC236}">
                <a16:creationId xmlns:a16="http://schemas.microsoft.com/office/drawing/2014/main" id="{83E11A02-4A29-4CF6-B8F4-EAE358D163E8}"/>
              </a:ext>
            </a:extLst>
          </p:cNvPr>
          <p:cNvSpPr/>
          <p:nvPr/>
        </p:nvSpPr>
        <p:spPr>
          <a:xfrm>
            <a:off x="762000" y="1853148"/>
            <a:ext cx="7162800" cy="2246769"/>
          </a:xfrm>
          <a:prstGeom prst="rect">
            <a:avLst/>
          </a:prstGeom>
        </p:spPr>
        <p:txBody>
          <a:bodyPr wrap="square">
            <a:spAutoFit/>
          </a:bodyPr>
          <a:lstStyle/>
          <a:p>
            <a:pPr marL="342900" lvl="0" indent="-342900">
              <a:buFont typeface="Arial" panose="020B0604020202020204" pitchFamily="34" charset="0"/>
              <a:buChar char="•"/>
            </a:pPr>
            <a:r>
              <a:rPr lang="en-US" sz="2000" dirty="0"/>
              <a:t>There is a lot of AIS vessels traffic data is available at coastguard.gov </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Data is divided into zones, year and months hierarchy</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We applied these techniques and algorithms of several zones, years and months </a:t>
            </a:r>
          </a:p>
        </p:txBody>
      </p:sp>
      <p:sp>
        <p:nvSpPr>
          <p:cNvPr id="4" name="Slide Number Placeholder 3">
            <a:extLst>
              <a:ext uri="{FF2B5EF4-FFF2-40B4-BE49-F238E27FC236}">
                <a16:creationId xmlns:a16="http://schemas.microsoft.com/office/drawing/2014/main" id="{DF61BAD2-54AE-45CA-ADD4-C291E6E121B9}"/>
              </a:ext>
            </a:extLst>
          </p:cNvPr>
          <p:cNvSpPr>
            <a:spLocks noGrp="1"/>
          </p:cNvSpPr>
          <p:nvPr>
            <p:ph type="sldNum" sz="quarter" idx="12"/>
          </p:nvPr>
        </p:nvSpPr>
        <p:spPr/>
        <p:txBody>
          <a:bodyPr/>
          <a:lstStyle/>
          <a:p>
            <a:pPr>
              <a:defRPr/>
            </a:pPr>
            <a:fld id="{4C8EE512-C4AF-B046-9730-14A63E43FBAA}" type="slidenum">
              <a:rPr lang="en-US" smtClean="0"/>
              <a:pPr>
                <a:defRPr/>
              </a:pPr>
              <a:t>69</a:t>
            </a:fld>
            <a:endParaRPr lang="en-US"/>
          </a:p>
        </p:txBody>
      </p:sp>
    </p:spTree>
    <p:extLst>
      <p:ext uri="{BB962C8B-B14F-4D97-AF65-F5344CB8AC3E}">
        <p14:creationId xmlns:p14="http://schemas.microsoft.com/office/powerpoint/2010/main" val="356430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Introduction</a:t>
            </a:r>
          </a:p>
        </p:txBody>
      </p:sp>
      <p:sp>
        <p:nvSpPr>
          <p:cNvPr id="6" name="Rectangle 5">
            <a:extLst>
              <a:ext uri="{FF2B5EF4-FFF2-40B4-BE49-F238E27FC236}">
                <a16:creationId xmlns:a16="http://schemas.microsoft.com/office/drawing/2014/main" id="{83E11A02-4A29-4CF6-B8F4-EAE358D163E8}"/>
              </a:ext>
            </a:extLst>
          </p:cNvPr>
          <p:cNvSpPr/>
          <p:nvPr/>
        </p:nvSpPr>
        <p:spPr>
          <a:xfrm>
            <a:off x="762000" y="1853148"/>
            <a:ext cx="7162800" cy="4093428"/>
          </a:xfrm>
          <a:prstGeom prst="rect">
            <a:avLst/>
          </a:prstGeom>
        </p:spPr>
        <p:txBody>
          <a:bodyPr wrap="square">
            <a:spAutoFit/>
          </a:bodyPr>
          <a:lstStyle/>
          <a:p>
            <a:pPr marL="342900" lvl="0" indent="-342900">
              <a:buFont typeface="Arial" panose="020B0604020202020204" pitchFamily="34" charset="0"/>
              <a:buChar char="•"/>
            </a:pPr>
            <a:r>
              <a:rPr lang="en-US" sz="2000" dirty="0"/>
              <a:t>Trajectory data can be collected through different sensors </a:t>
            </a:r>
          </a:p>
          <a:p>
            <a:pPr marL="800100" lvl="1" indent="-342900">
              <a:buFont typeface="Arial" panose="020B0604020202020204" pitchFamily="34" charset="0"/>
              <a:buChar char="•"/>
            </a:pPr>
            <a:r>
              <a:rPr lang="en-US" sz="2000" dirty="0"/>
              <a:t>GPS, phone, IR</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Sensors data often contain noise, which needs to be cleaned up</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Investigated noise patterns, short trajectories and outliers</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Investigated smoothing and segmentation techniques </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Proposed the outlier detection technique</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endParaRPr lang="en-US" sz="2000" dirty="0"/>
          </a:p>
        </p:txBody>
      </p:sp>
      <p:sp>
        <p:nvSpPr>
          <p:cNvPr id="3" name="Slide Number Placeholder 2">
            <a:extLst>
              <a:ext uri="{FF2B5EF4-FFF2-40B4-BE49-F238E27FC236}">
                <a16:creationId xmlns:a16="http://schemas.microsoft.com/office/drawing/2014/main" id="{AC1F697C-11E5-4FAD-B9A6-B707B1CB412C}"/>
              </a:ext>
            </a:extLst>
          </p:cNvPr>
          <p:cNvSpPr>
            <a:spLocks noGrp="1"/>
          </p:cNvSpPr>
          <p:nvPr>
            <p:ph type="sldNum" sz="quarter" idx="12"/>
          </p:nvPr>
        </p:nvSpPr>
        <p:spPr/>
        <p:txBody>
          <a:bodyPr/>
          <a:lstStyle/>
          <a:p>
            <a:pPr>
              <a:defRPr/>
            </a:pPr>
            <a:fld id="{4C8EE512-C4AF-B046-9730-14A63E43FBAA}" type="slidenum">
              <a:rPr lang="en-US" smtClean="0"/>
              <a:pPr>
                <a:defRPr/>
              </a:pPr>
              <a:t>7</a:t>
            </a:fld>
            <a:endParaRPr lang="en-US"/>
          </a:p>
        </p:txBody>
      </p:sp>
    </p:spTree>
    <p:extLst>
      <p:ext uri="{BB962C8B-B14F-4D97-AF65-F5344CB8AC3E}">
        <p14:creationId xmlns:p14="http://schemas.microsoft.com/office/powerpoint/2010/main" val="2837490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Experimental results</a:t>
            </a:r>
          </a:p>
        </p:txBody>
      </p:sp>
      <p:sp>
        <p:nvSpPr>
          <p:cNvPr id="6" name="Rectangle 5">
            <a:extLst>
              <a:ext uri="{FF2B5EF4-FFF2-40B4-BE49-F238E27FC236}">
                <a16:creationId xmlns:a16="http://schemas.microsoft.com/office/drawing/2014/main" id="{83E11A02-4A29-4CF6-B8F4-EAE358D163E8}"/>
              </a:ext>
            </a:extLst>
          </p:cNvPr>
          <p:cNvSpPr/>
          <p:nvPr/>
        </p:nvSpPr>
        <p:spPr>
          <a:xfrm>
            <a:off x="762000" y="1853148"/>
            <a:ext cx="7162800" cy="2246769"/>
          </a:xfrm>
          <a:prstGeom prst="rect">
            <a:avLst/>
          </a:prstGeom>
        </p:spPr>
        <p:txBody>
          <a:bodyPr wrap="square">
            <a:spAutoFit/>
          </a:bodyPr>
          <a:lstStyle/>
          <a:p>
            <a:pPr marL="342900" lvl="0" indent="-342900">
              <a:buFont typeface="Arial" panose="020B0604020202020204" pitchFamily="34" charset="0"/>
              <a:buChar char="•"/>
            </a:pPr>
            <a:r>
              <a:rPr lang="en-US" sz="2000" dirty="0"/>
              <a:t>There is a lot of AIS vessels traffic data is available at coastguard.gov </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Data is divided into zones, year and months hierarchy</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We applied these techniques and algorithms of several zones, years and months </a:t>
            </a:r>
          </a:p>
        </p:txBody>
      </p:sp>
      <p:pic>
        <p:nvPicPr>
          <p:cNvPr id="2" name="Picture 1">
            <a:extLst>
              <a:ext uri="{FF2B5EF4-FFF2-40B4-BE49-F238E27FC236}">
                <a16:creationId xmlns:a16="http://schemas.microsoft.com/office/drawing/2014/main" id="{7B75A592-B150-4A7A-9DE0-7651B3BF9619}"/>
              </a:ext>
            </a:extLst>
          </p:cNvPr>
          <p:cNvPicPr>
            <a:picLocks noChangeAspect="1"/>
          </p:cNvPicPr>
          <p:nvPr/>
        </p:nvPicPr>
        <p:blipFill>
          <a:blip r:embed="rId2"/>
          <a:stretch>
            <a:fillRect/>
          </a:stretch>
        </p:blipFill>
        <p:spPr>
          <a:xfrm>
            <a:off x="1147722" y="4114800"/>
            <a:ext cx="6848554" cy="2497540"/>
          </a:xfrm>
          <a:prstGeom prst="rect">
            <a:avLst/>
          </a:prstGeom>
        </p:spPr>
      </p:pic>
      <p:sp>
        <p:nvSpPr>
          <p:cNvPr id="4" name="Slide Number Placeholder 3">
            <a:extLst>
              <a:ext uri="{FF2B5EF4-FFF2-40B4-BE49-F238E27FC236}">
                <a16:creationId xmlns:a16="http://schemas.microsoft.com/office/drawing/2014/main" id="{DF61BAD2-54AE-45CA-ADD4-C291E6E121B9}"/>
              </a:ext>
            </a:extLst>
          </p:cNvPr>
          <p:cNvSpPr>
            <a:spLocks noGrp="1"/>
          </p:cNvSpPr>
          <p:nvPr>
            <p:ph type="sldNum" sz="quarter" idx="12"/>
          </p:nvPr>
        </p:nvSpPr>
        <p:spPr/>
        <p:txBody>
          <a:bodyPr/>
          <a:lstStyle/>
          <a:p>
            <a:pPr>
              <a:defRPr/>
            </a:pPr>
            <a:fld id="{4C8EE512-C4AF-B046-9730-14A63E43FBAA}" type="slidenum">
              <a:rPr lang="en-US" smtClean="0"/>
              <a:pPr>
                <a:defRPr/>
              </a:pPr>
              <a:t>70</a:t>
            </a:fld>
            <a:endParaRPr lang="en-US"/>
          </a:p>
        </p:txBody>
      </p:sp>
    </p:spTree>
    <p:extLst>
      <p:ext uri="{BB962C8B-B14F-4D97-AF65-F5344CB8AC3E}">
        <p14:creationId xmlns:p14="http://schemas.microsoft.com/office/powerpoint/2010/main" val="1098640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088A7-D517-4B67-8703-A8C7B8ED0452}"/>
              </a:ext>
            </a:extLst>
          </p:cNvPr>
          <p:cNvPicPr>
            <a:picLocks noChangeAspect="1"/>
          </p:cNvPicPr>
          <p:nvPr/>
        </p:nvPicPr>
        <p:blipFill>
          <a:blip r:embed="rId2"/>
          <a:stretch>
            <a:fillRect/>
          </a:stretch>
        </p:blipFill>
        <p:spPr>
          <a:xfrm>
            <a:off x="982413" y="1263283"/>
            <a:ext cx="7179174" cy="5289917"/>
          </a:xfrm>
          <a:prstGeom prst="rect">
            <a:avLst/>
          </a:prstGeom>
        </p:spPr>
      </p:pic>
      <p:sp>
        <p:nvSpPr>
          <p:cNvPr id="4" name="Slide Number Placeholder 3">
            <a:extLst>
              <a:ext uri="{FF2B5EF4-FFF2-40B4-BE49-F238E27FC236}">
                <a16:creationId xmlns:a16="http://schemas.microsoft.com/office/drawing/2014/main" id="{CD2C8644-79FF-4D99-BE1E-358A31C01CF4}"/>
              </a:ext>
            </a:extLst>
          </p:cNvPr>
          <p:cNvSpPr>
            <a:spLocks noGrp="1"/>
          </p:cNvSpPr>
          <p:nvPr>
            <p:ph type="sldNum" sz="quarter" idx="12"/>
          </p:nvPr>
        </p:nvSpPr>
        <p:spPr/>
        <p:txBody>
          <a:bodyPr/>
          <a:lstStyle/>
          <a:p>
            <a:pPr>
              <a:defRPr/>
            </a:pPr>
            <a:fld id="{4C8EE512-C4AF-B046-9730-14A63E43FBAA}" type="slidenum">
              <a:rPr lang="en-US" smtClean="0"/>
              <a:pPr>
                <a:defRPr/>
              </a:pPr>
              <a:t>71</a:t>
            </a:fld>
            <a:endParaRPr lang="en-US"/>
          </a:p>
        </p:txBody>
      </p:sp>
    </p:spTree>
    <p:extLst>
      <p:ext uri="{BB962C8B-B14F-4D97-AF65-F5344CB8AC3E}">
        <p14:creationId xmlns:p14="http://schemas.microsoft.com/office/powerpoint/2010/main" val="1021626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8FCD0B-A4B0-4039-B9D8-34EE0F69B0E2}"/>
              </a:ext>
            </a:extLst>
          </p:cNvPr>
          <p:cNvSpPr>
            <a:spLocks noGrp="1"/>
          </p:cNvSpPr>
          <p:nvPr>
            <p:ph type="title"/>
          </p:nvPr>
        </p:nvSpPr>
        <p:spPr>
          <a:xfrm>
            <a:off x="152400" y="1143000"/>
            <a:ext cx="7772400" cy="457200"/>
          </a:xfrm>
        </p:spPr>
        <p:txBody>
          <a:bodyPr/>
          <a:lstStyle/>
          <a:p>
            <a:r>
              <a:rPr lang="en-US" sz="2800" dirty="0"/>
              <a:t>Short sub-trajectories</a:t>
            </a:r>
          </a:p>
        </p:txBody>
      </p:sp>
      <p:pic>
        <p:nvPicPr>
          <p:cNvPr id="8" name="Picture 7">
            <a:extLst>
              <a:ext uri="{FF2B5EF4-FFF2-40B4-BE49-F238E27FC236}">
                <a16:creationId xmlns:a16="http://schemas.microsoft.com/office/drawing/2014/main" id="{0C3264D8-BC74-4CC5-BC62-2212A23F8528}"/>
              </a:ext>
            </a:extLst>
          </p:cNvPr>
          <p:cNvPicPr>
            <a:picLocks noChangeAspect="1"/>
          </p:cNvPicPr>
          <p:nvPr/>
        </p:nvPicPr>
        <p:blipFill>
          <a:blip r:embed="rId2"/>
          <a:stretch>
            <a:fillRect/>
          </a:stretch>
        </p:blipFill>
        <p:spPr>
          <a:xfrm>
            <a:off x="824975" y="1752600"/>
            <a:ext cx="7557025" cy="4703371"/>
          </a:xfrm>
          <a:prstGeom prst="rect">
            <a:avLst/>
          </a:prstGeom>
        </p:spPr>
      </p:pic>
      <p:sp>
        <p:nvSpPr>
          <p:cNvPr id="3" name="Slide Number Placeholder 2">
            <a:extLst>
              <a:ext uri="{FF2B5EF4-FFF2-40B4-BE49-F238E27FC236}">
                <a16:creationId xmlns:a16="http://schemas.microsoft.com/office/drawing/2014/main" id="{E6DF384C-D947-4D15-B4C3-CCAEC6496BEE}"/>
              </a:ext>
            </a:extLst>
          </p:cNvPr>
          <p:cNvSpPr>
            <a:spLocks noGrp="1"/>
          </p:cNvSpPr>
          <p:nvPr>
            <p:ph type="sldNum" sz="quarter" idx="12"/>
          </p:nvPr>
        </p:nvSpPr>
        <p:spPr/>
        <p:txBody>
          <a:bodyPr/>
          <a:lstStyle/>
          <a:p>
            <a:pPr>
              <a:defRPr/>
            </a:pPr>
            <a:fld id="{4C8EE512-C4AF-B046-9730-14A63E43FBAA}" type="slidenum">
              <a:rPr lang="en-US" smtClean="0"/>
              <a:pPr>
                <a:defRPr/>
              </a:pPr>
              <a:t>72</a:t>
            </a:fld>
            <a:endParaRPr lang="en-US" dirty="0"/>
          </a:p>
        </p:txBody>
      </p:sp>
    </p:spTree>
    <p:extLst>
      <p:ext uri="{BB962C8B-B14F-4D97-AF65-F5344CB8AC3E}">
        <p14:creationId xmlns:p14="http://schemas.microsoft.com/office/powerpoint/2010/main" val="4147997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8FCD0B-A4B0-4039-B9D8-34EE0F69B0E2}"/>
              </a:ext>
            </a:extLst>
          </p:cNvPr>
          <p:cNvSpPr>
            <a:spLocks noGrp="1"/>
          </p:cNvSpPr>
          <p:nvPr>
            <p:ph type="title"/>
          </p:nvPr>
        </p:nvSpPr>
        <p:spPr>
          <a:xfrm>
            <a:off x="152400" y="1143000"/>
            <a:ext cx="8763000" cy="457200"/>
          </a:xfrm>
        </p:spPr>
        <p:txBody>
          <a:bodyPr/>
          <a:lstStyle/>
          <a:p>
            <a:pPr algn="l"/>
            <a:r>
              <a:rPr lang="en-US" sz="2800" dirty="0"/>
              <a:t>Trajectories contain noise and cleaned</a:t>
            </a:r>
          </a:p>
        </p:txBody>
      </p:sp>
      <p:sp>
        <p:nvSpPr>
          <p:cNvPr id="4" name="Slide Number Placeholder 3">
            <a:extLst>
              <a:ext uri="{FF2B5EF4-FFF2-40B4-BE49-F238E27FC236}">
                <a16:creationId xmlns:a16="http://schemas.microsoft.com/office/drawing/2014/main" id="{4AF95FE1-D279-4AD5-AA05-6DA77B44DF2B}"/>
              </a:ext>
            </a:extLst>
          </p:cNvPr>
          <p:cNvSpPr>
            <a:spLocks noGrp="1"/>
          </p:cNvSpPr>
          <p:nvPr>
            <p:ph type="sldNum" sz="quarter" idx="12"/>
          </p:nvPr>
        </p:nvSpPr>
        <p:spPr/>
        <p:txBody>
          <a:bodyPr/>
          <a:lstStyle/>
          <a:p>
            <a:pPr>
              <a:defRPr/>
            </a:pPr>
            <a:fld id="{4C8EE512-C4AF-B046-9730-14A63E43FBAA}" type="slidenum">
              <a:rPr lang="en-US" smtClean="0"/>
              <a:pPr>
                <a:defRPr/>
              </a:pPr>
              <a:t>73</a:t>
            </a:fld>
            <a:endParaRPr lang="en-US"/>
          </a:p>
        </p:txBody>
      </p:sp>
      <p:pic>
        <p:nvPicPr>
          <p:cNvPr id="8" name="Picture 7">
            <a:extLst>
              <a:ext uri="{FF2B5EF4-FFF2-40B4-BE49-F238E27FC236}">
                <a16:creationId xmlns:a16="http://schemas.microsoft.com/office/drawing/2014/main" id="{29CFA3F1-F7D1-43CE-B7F0-53EBF6D49653}"/>
              </a:ext>
            </a:extLst>
          </p:cNvPr>
          <p:cNvPicPr>
            <a:picLocks noChangeAspect="1"/>
          </p:cNvPicPr>
          <p:nvPr/>
        </p:nvPicPr>
        <p:blipFill>
          <a:blip r:embed="rId2"/>
          <a:stretch>
            <a:fillRect/>
          </a:stretch>
        </p:blipFill>
        <p:spPr>
          <a:xfrm>
            <a:off x="793488" y="1621229"/>
            <a:ext cx="7557025" cy="4703371"/>
          </a:xfrm>
          <a:prstGeom prst="rect">
            <a:avLst/>
          </a:prstGeom>
        </p:spPr>
      </p:pic>
    </p:spTree>
    <p:extLst>
      <p:ext uri="{BB962C8B-B14F-4D97-AF65-F5344CB8AC3E}">
        <p14:creationId xmlns:p14="http://schemas.microsoft.com/office/powerpoint/2010/main" val="1626941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B8FCD0B-A4B0-4039-B9D8-34EE0F69B0E2}"/>
              </a:ext>
            </a:extLst>
          </p:cNvPr>
          <p:cNvSpPr>
            <a:spLocks noGrp="1"/>
          </p:cNvSpPr>
          <p:nvPr>
            <p:ph type="title"/>
          </p:nvPr>
        </p:nvSpPr>
        <p:spPr>
          <a:xfrm>
            <a:off x="152400" y="1143000"/>
            <a:ext cx="8763000" cy="457200"/>
          </a:xfrm>
        </p:spPr>
        <p:txBody>
          <a:bodyPr/>
          <a:lstStyle/>
          <a:p>
            <a:pPr algn="l"/>
            <a:r>
              <a:rPr lang="en-US" sz="2800" dirty="0"/>
              <a:t>Amount of noise in the data</a:t>
            </a:r>
          </a:p>
        </p:txBody>
      </p:sp>
      <p:sp>
        <p:nvSpPr>
          <p:cNvPr id="3" name="Slide Number Placeholder 2">
            <a:extLst>
              <a:ext uri="{FF2B5EF4-FFF2-40B4-BE49-F238E27FC236}">
                <a16:creationId xmlns:a16="http://schemas.microsoft.com/office/drawing/2014/main" id="{0F615873-FAE7-4DA8-B354-6209238D1C31}"/>
              </a:ext>
            </a:extLst>
          </p:cNvPr>
          <p:cNvSpPr>
            <a:spLocks noGrp="1"/>
          </p:cNvSpPr>
          <p:nvPr>
            <p:ph type="sldNum" sz="quarter" idx="12"/>
          </p:nvPr>
        </p:nvSpPr>
        <p:spPr/>
        <p:txBody>
          <a:bodyPr/>
          <a:lstStyle/>
          <a:p>
            <a:pPr>
              <a:defRPr/>
            </a:pPr>
            <a:fld id="{4C8EE512-C4AF-B046-9730-14A63E43FBAA}" type="slidenum">
              <a:rPr lang="en-US" smtClean="0"/>
              <a:pPr>
                <a:defRPr/>
              </a:pPr>
              <a:t>74</a:t>
            </a:fld>
            <a:endParaRPr lang="en-US"/>
          </a:p>
        </p:txBody>
      </p:sp>
      <p:pic>
        <p:nvPicPr>
          <p:cNvPr id="8" name="Picture 7">
            <a:extLst>
              <a:ext uri="{FF2B5EF4-FFF2-40B4-BE49-F238E27FC236}">
                <a16:creationId xmlns:a16="http://schemas.microsoft.com/office/drawing/2014/main" id="{5FD57CE2-BC60-45D6-8DA8-075334AF7EFB}"/>
              </a:ext>
            </a:extLst>
          </p:cNvPr>
          <p:cNvPicPr>
            <a:picLocks noChangeAspect="1"/>
          </p:cNvPicPr>
          <p:nvPr/>
        </p:nvPicPr>
        <p:blipFill>
          <a:blip r:embed="rId2"/>
          <a:stretch>
            <a:fillRect/>
          </a:stretch>
        </p:blipFill>
        <p:spPr>
          <a:xfrm>
            <a:off x="762000" y="1600200"/>
            <a:ext cx="7557025" cy="4703371"/>
          </a:xfrm>
          <a:prstGeom prst="rect">
            <a:avLst/>
          </a:prstGeom>
        </p:spPr>
      </p:pic>
    </p:spTree>
    <p:extLst>
      <p:ext uri="{BB962C8B-B14F-4D97-AF65-F5344CB8AC3E}">
        <p14:creationId xmlns:p14="http://schemas.microsoft.com/office/powerpoint/2010/main" val="38422049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BA305F-7604-4F08-9BC9-419250B026DF}"/>
              </a:ext>
            </a:extLst>
          </p:cNvPr>
          <p:cNvSpPr>
            <a:spLocks noGrp="1"/>
          </p:cNvSpPr>
          <p:nvPr>
            <p:ph type="title"/>
          </p:nvPr>
        </p:nvSpPr>
        <p:spPr>
          <a:xfrm>
            <a:off x="152400" y="1244317"/>
            <a:ext cx="7772400" cy="457200"/>
          </a:xfrm>
        </p:spPr>
        <p:txBody>
          <a:bodyPr/>
          <a:lstStyle/>
          <a:p>
            <a:pPr algn="l"/>
            <a:r>
              <a:rPr lang="en-US" sz="3600" dirty="0"/>
              <a:t>Demo</a:t>
            </a:r>
          </a:p>
        </p:txBody>
      </p:sp>
      <p:sp>
        <p:nvSpPr>
          <p:cNvPr id="5" name="Rectangle 4">
            <a:extLst>
              <a:ext uri="{FF2B5EF4-FFF2-40B4-BE49-F238E27FC236}">
                <a16:creationId xmlns:a16="http://schemas.microsoft.com/office/drawing/2014/main" id="{DF61A92F-0045-4129-92C3-2D6E3D0D3F98}"/>
              </a:ext>
            </a:extLst>
          </p:cNvPr>
          <p:cNvSpPr/>
          <p:nvPr/>
        </p:nvSpPr>
        <p:spPr>
          <a:xfrm>
            <a:off x="685800" y="1905000"/>
            <a:ext cx="6324600" cy="1200329"/>
          </a:xfrm>
          <a:prstGeom prst="rect">
            <a:avLst/>
          </a:prstGeom>
        </p:spPr>
        <p:txBody>
          <a:bodyPr wrap="square">
            <a:spAutoFit/>
          </a:bodyPr>
          <a:lstStyle/>
          <a:p>
            <a:pPr marL="342900" lvl="0" indent="-342900">
              <a:buFont typeface="Arial" panose="020B0604020202020204" pitchFamily="34" charset="0"/>
              <a:buChar char="•"/>
            </a:pPr>
            <a:r>
              <a:rPr lang="en-US" dirty="0">
                <a:hlinkClick r:id="rId2"/>
              </a:rPr>
              <a:t>Trajectories raw and clean data </a:t>
            </a:r>
            <a:endParaRPr lang="en-US" dirty="0"/>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r>
              <a:rPr lang="en-US" dirty="0">
                <a:hlinkClick r:id="rId3"/>
              </a:rPr>
              <a:t>Bounding box data</a:t>
            </a:r>
            <a:endParaRPr lang="en-US" dirty="0"/>
          </a:p>
        </p:txBody>
      </p:sp>
      <p:sp>
        <p:nvSpPr>
          <p:cNvPr id="3" name="Slide Number Placeholder 2">
            <a:extLst>
              <a:ext uri="{FF2B5EF4-FFF2-40B4-BE49-F238E27FC236}">
                <a16:creationId xmlns:a16="http://schemas.microsoft.com/office/drawing/2014/main" id="{0821614B-2679-495B-872C-D73E2BDA43E8}"/>
              </a:ext>
            </a:extLst>
          </p:cNvPr>
          <p:cNvSpPr>
            <a:spLocks noGrp="1"/>
          </p:cNvSpPr>
          <p:nvPr>
            <p:ph type="sldNum" sz="quarter" idx="12"/>
          </p:nvPr>
        </p:nvSpPr>
        <p:spPr/>
        <p:txBody>
          <a:bodyPr/>
          <a:lstStyle/>
          <a:p>
            <a:pPr>
              <a:defRPr/>
            </a:pPr>
            <a:fld id="{4C8EE512-C4AF-B046-9730-14A63E43FBAA}" type="slidenum">
              <a:rPr lang="en-US" smtClean="0"/>
              <a:pPr>
                <a:defRPr/>
              </a:pPr>
              <a:t>75</a:t>
            </a:fld>
            <a:endParaRPr lang="en-US"/>
          </a:p>
        </p:txBody>
      </p:sp>
    </p:spTree>
    <p:extLst>
      <p:ext uri="{BB962C8B-B14F-4D97-AF65-F5344CB8AC3E}">
        <p14:creationId xmlns:p14="http://schemas.microsoft.com/office/powerpoint/2010/main" val="3561026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FBA305F-7604-4F08-9BC9-419250B026DF}"/>
              </a:ext>
            </a:extLst>
          </p:cNvPr>
          <p:cNvSpPr>
            <a:spLocks noGrp="1"/>
          </p:cNvSpPr>
          <p:nvPr>
            <p:ph type="title"/>
          </p:nvPr>
        </p:nvSpPr>
        <p:spPr>
          <a:xfrm>
            <a:off x="152400" y="1244317"/>
            <a:ext cx="7772400" cy="457200"/>
          </a:xfrm>
        </p:spPr>
        <p:txBody>
          <a:bodyPr/>
          <a:lstStyle/>
          <a:p>
            <a:pPr algn="l"/>
            <a:r>
              <a:rPr lang="en-US" sz="3600" dirty="0"/>
              <a:t>Conclusion:</a:t>
            </a:r>
          </a:p>
        </p:txBody>
      </p:sp>
      <p:sp>
        <p:nvSpPr>
          <p:cNvPr id="6" name="Rectangle 5">
            <a:extLst>
              <a:ext uri="{FF2B5EF4-FFF2-40B4-BE49-F238E27FC236}">
                <a16:creationId xmlns:a16="http://schemas.microsoft.com/office/drawing/2014/main" id="{D16BD723-4E94-4D55-9847-C0E0A2F3A87B}"/>
              </a:ext>
            </a:extLst>
          </p:cNvPr>
          <p:cNvSpPr/>
          <p:nvPr/>
        </p:nvSpPr>
        <p:spPr>
          <a:xfrm>
            <a:off x="685800" y="1905000"/>
            <a:ext cx="6324600" cy="3416320"/>
          </a:xfrm>
          <a:prstGeom prst="rect">
            <a:avLst/>
          </a:prstGeom>
        </p:spPr>
        <p:txBody>
          <a:bodyPr wrap="square">
            <a:spAutoFit/>
          </a:bodyPr>
          <a:lstStyle/>
          <a:p>
            <a:pPr marL="342900" lvl="0" indent="-342900">
              <a:buFont typeface="Arial" panose="020B0604020202020204" pitchFamily="34" charset="0"/>
              <a:buChar char="•"/>
            </a:pPr>
            <a:r>
              <a:rPr lang="en-US" dirty="0"/>
              <a:t>We presented algorithms for data smoothing, segmentation and cleaning it.</a:t>
            </a:r>
          </a:p>
          <a:p>
            <a:pPr marL="342900" lvl="0" indent="-342900">
              <a:buFont typeface="Arial" panose="020B0604020202020204" pitchFamily="34" charset="0"/>
              <a:buChar char="•"/>
            </a:pPr>
            <a:endParaRPr lang="en-US" dirty="0"/>
          </a:p>
          <a:p>
            <a:pPr marL="342900" lvl="0" indent="-342900">
              <a:buFont typeface="Arial" panose="020B0604020202020204" pitchFamily="34" charset="0"/>
              <a:buChar char="•"/>
            </a:pPr>
            <a:r>
              <a:rPr lang="en-US" dirty="0"/>
              <a:t>It is used for the various applications;</a:t>
            </a:r>
          </a:p>
          <a:p>
            <a:pPr marL="800100" lvl="1" indent="-342900">
              <a:buFont typeface="Arial" panose="020B0604020202020204" pitchFamily="34" charset="0"/>
              <a:buChar char="•"/>
            </a:pPr>
            <a:r>
              <a:rPr lang="en-US" dirty="0"/>
              <a:t>Such as clustering the data to find the routes</a:t>
            </a:r>
          </a:p>
          <a:p>
            <a:pPr marL="800100" lvl="1" indent="-342900">
              <a:buFont typeface="Arial" panose="020B0604020202020204" pitchFamily="34" charset="0"/>
              <a:buChar char="•"/>
            </a:pPr>
            <a:r>
              <a:rPr lang="en-US" dirty="0"/>
              <a:t>Can be helpful to improve the quality of the sensors.</a:t>
            </a:r>
          </a:p>
          <a:p>
            <a:pPr marL="342900" lvl="0" indent="-3429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0D33525F-C0AB-466E-B02A-442E5B8CB3E4}"/>
              </a:ext>
            </a:extLst>
          </p:cNvPr>
          <p:cNvSpPr>
            <a:spLocks noGrp="1"/>
          </p:cNvSpPr>
          <p:nvPr>
            <p:ph type="sldNum" sz="quarter" idx="12"/>
          </p:nvPr>
        </p:nvSpPr>
        <p:spPr/>
        <p:txBody>
          <a:bodyPr/>
          <a:lstStyle/>
          <a:p>
            <a:pPr>
              <a:defRPr/>
            </a:pPr>
            <a:fld id="{4C8EE512-C4AF-B046-9730-14A63E43FBAA}" type="slidenum">
              <a:rPr lang="en-US" smtClean="0"/>
              <a:pPr>
                <a:defRPr/>
              </a:pPr>
              <a:t>76</a:t>
            </a:fld>
            <a:endParaRPr lang="en-US"/>
          </a:p>
        </p:txBody>
      </p:sp>
    </p:spTree>
    <p:extLst>
      <p:ext uri="{BB962C8B-B14F-4D97-AF65-F5344CB8AC3E}">
        <p14:creationId xmlns:p14="http://schemas.microsoft.com/office/powerpoint/2010/main" val="34054054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6411-56C1-4F4A-8FC2-1391AF4D9EBF}"/>
              </a:ext>
            </a:extLst>
          </p:cNvPr>
          <p:cNvSpPr>
            <a:spLocks noGrp="1"/>
          </p:cNvSpPr>
          <p:nvPr>
            <p:ph type="title"/>
          </p:nvPr>
        </p:nvSpPr>
        <p:spPr>
          <a:xfrm>
            <a:off x="838200" y="2819400"/>
            <a:ext cx="7772400" cy="1828800"/>
          </a:xfrm>
        </p:spPr>
        <p:txBody>
          <a:bodyPr/>
          <a:lstStyle/>
          <a:p>
            <a:r>
              <a:rPr lang="en-US" b="1" dirty="0"/>
              <a:t>Questions???</a:t>
            </a:r>
          </a:p>
        </p:txBody>
      </p:sp>
      <p:sp>
        <p:nvSpPr>
          <p:cNvPr id="4" name="Slide Number Placeholder 3">
            <a:extLst>
              <a:ext uri="{FF2B5EF4-FFF2-40B4-BE49-F238E27FC236}">
                <a16:creationId xmlns:a16="http://schemas.microsoft.com/office/drawing/2014/main" id="{63E43340-B63E-4649-8396-375BBA6DE399}"/>
              </a:ext>
            </a:extLst>
          </p:cNvPr>
          <p:cNvSpPr>
            <a:spLocks noGrp="1"/>
          </p:cNvSpPr>
          <p:nvPr>
            <p:ph type="sldNum" sz="quarter" idx="12"/>
          </p:nvPr>
        </p:nvSpPr>
        <p:spPr/>
        <p:txBody>
          <a:bodyPr/>
          <a:lstStyle/>
          <a:p>
            <a:pPr>
              <a:defRPr/>
            </a:pPr>
            <a:fld id="{788BCC38-66BF-BE45-A6D9-CAD824DD631F}" type="slidenum">
              <a:rPr lang="en-US" smtClean="0"/>
              <a:pPr>
                <a:defRPr/>
              </a:pPr>
              <a:t>77</a:t>
            </a:fld>
            <a:endParaRPr lang="en-US"/>
          </a:p>
        </p:txBody>
      </p:sp>
    </p:spTree>
    <p:extLst>
      <p:ext uri="{BB962C8B-B14F-4D97-AF65-F5344CB8AC3E}">
        <p14:creationId xmlns:p14="http://schemas.microsoft.com/office/powerpoint/2010/main" val="2031108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6411-56C1-4F4A-8FC2-1391AF4D9EBF}"/>
              </a:ext>
            </a:extLst>
          </p:cNvPr>
          <p:cNvSpPr>
            <a:spLocks noGrp="1"/>
          </p:cNvSpPr>
          <p:nvPr>
            <p:ph type="title"/>
          </p:nvPr>
        </p:nvSpPr>
        <p:spPr>
          <a:xfrm>
            <a:off x="838200" y="2819400"/>
            <a:ext cx="7772400" cy="1828800"/>
          </a:xfrm>
        </p:spPr>
        <p:txBody>
          <a:bodyPr/>
          <a:lstStyle/>
          <a:p>
            <a:r>
              <a:rPr lang="en-US" b="1" dirty="0"/>
              <a:t>Thank You</a:t>
            </a:r>
          </a:p>
        </p:txBody>
      </p:sp>
      <p:sp>
        <p:nvSpPr>
          <p:cNvPr id="4" name="Slide Number Placeholder 3">
            <a:extLst>
              <a:ext uri="{FF2B5EF4-FFF2-40B4-BE49-F238E27FC236}">
                <a16:creationId xmlns:a16="http://schemas.microsoft.com/office/drawing/2014/main" id="{28188341-DB5C-4F33-A29F-27FDA2CE543F}"/>
              </a:ext>
            </a:extLst>
          </p:cNvPr>
          <p:cNvSpPr>
            <a:spLocks noGrp="1"/>
          </p:cNvSpPr>
          <p:nvPr>
            <p:ph type="sldNum" sz="quarter" idx="12"/>
          </p:nvPr>
        </p:nvSpPr>
        <p:spPr/>
        <p:txBody>
          <a:bodyPr/>
          <a:lstStyle/>
          <a:p>
            <a:pPr>
              <a:defRPr/>
            </a:pPr>
            <a:fld id="{788BCC38-66BF-BE45-A6D9-CAD824DD631F}" type="slidenum">
              <a:rPr lang="en-US" smtClean="0"/>
              <a:pPr>
                <a:defRPr/>
              </a:pPr>
              <a:t>78</a:t>
            </a:fld>
            <a:endParaRPr lang="en-US"/>
          </a:p>
        </p:txBody>
      </p:sp>
    </p:spTree>
    <p:extLst>
      <p:ext uri="{BB962C8B-B14F-4D97-AF65-F5344CB8AC3E}">
        <p14:creationId xmlns:p14="http://schemas.microsoft.com/office/powerpoint/2010/main" val="2556045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CD5DD6-C36A-4128-820B-963611FBEAB0}"/>
              </a:ext>
            </a:extLst>
          </p:cNvPr>
          <p:cNvSpPr>
            <a:spLocks noGrp="1"/>
          </p:cNvSpPr>
          <p:nvPr>
            <p:ph type="sldNum" sz="quarter" idx="12"/>
          </p:nvPr>
        </p:nvSpPr>
        <p:spPr/>
        <p:txBody>
          <a:bodyPr/>
          <a:lstStyle/>
          <a:p>
            <a:pPr>
              <a:defRPr/>
            </a:pPr>
            <a:fld id="{4C8EE512-C4AF-B046-9730-14A63E43FBAA}" type="slidenum">
              <a:rPr lang="en-US" smtClean="0"/>
              <a:pPr>
                <a:defRPr/>
              </a:pPr>
              <a:t>79</a:t>
            </a:fld>
            <a:endParaRPr lang="en-US"/>
          </a:p>
        </p:txBody>
      </p:sp>
    </p:spTree>
    <p:extLst>
      <p:ext uri="{BB962C8B-B14F-4D97-AF65-F5344CB8AC3E}">
        <p14:creationId xmlns:p14="http://schemas.microsoft.com/office/powerpoint/2010/main" val="320285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Trajectory:</a:t>
            </a:r>
          </a:p>
        </p:txBody>
      </p:sp>
      <p:sp>
        <p:nvSpPr>
          <p:cNvPr id="6" name="Rectangle 5">
            <a:extLst>
              <a:ext uri="{FF2B5EF4-FFF2-40B4-BE49-F238E27FC236}">
                <a16:creationId xmlns:a16="http://schemas.microsoft.com/office/drawing/2014/main" id="{83E11A02-4A29-4CF6-B8F4-EAE358D163E8}"/>
              </a:ext>
            </a:extLst>
          </p:cNvPr>
          <p:cNvSpPr/>
          <p:nvPr/>
        </p:nvSpPr>
        <p:spPr>
          <a:xfrm>
            <a:off x="304800" y="1853148"/>
            <a:ext cx="8229600" cy="2246769"/>
          </a:xfrm>
          <a:prstGeom prst="rect">
            <a:avLst/>
          </a:prstGeom>
        </p:spPr>
        <p:txBody>
          <a:bodyPr wrap="square">
            <a:spAutoFit/>
          </a:bodyPr>
          <a:lstStyle/>
          <a:p>
            <a:pPr marL="342900" indent="-342900" algn="just">
              <a:buFont typeface="Arial" panose="020B0604020202020204" pitchFamily="34" charset="0"/>
              <a:buChar char="•"/>
            </a:pPr>
            <a:r>
              <a:rPr lang="en-US" sz="2000" dirty="0"/>
              <a:t>Trajectory is defined as any moving object such as car, person, vessel or any animal, making some path, in the sequence of the timestamps </a:t>
            </a:r>
          </a:p>
          <a:p>
            <a:pPr marL="342900" indent="-342900" algn="just">
              <a:buFont typeface="Arial" panose="020B0604020202020204" pitchFamily="34" charset="0"/>
              <a:buChar char="•"/>
            </a:pPr>
            <a:endParaRPr lang="en-US" sz="2000" dirty="0"/>
          </a:p>
          <a:p>
            <a:pPr algn="just"/>
            <a:r>
              <a:rPr lang="en-US" sz="2000" dirty="0"/>
              <a:t>     such as  </a:t>
            </a:r>
            <a:r>
              <a:rPr lang="en-US" sz="1100" dirty="0"/>
              <a:t>x1t1, x2t2, x3t3, … </a:t>
            </a:r>
            <a:r>
              <a:rPr lang="en-US" sz="1100" dirty="0" err="1"/>
              <a:t>xntn</a:t>
            </a:r>
            <a:r>
              <a:rPr lang="en-US" sz="1100" dirty="0"/>
              <a:t> </a:t>
            </a:r>
          </a:p>
          <a:p>
            <a:pPr marL="0" lvl="1" algn="just"/>
            <a:r>
              <a:rPr lang="en-US" sz="2000" dirty="0"/>
              <a:t>      where x1 to xn is the series of the moving object and t1 to tn is their      </a:t>
            </a:r>
          </a:p>
          <a:p>
            <a:pPr marL="0" lvl="1" algn="just"/>
            <a:r>
              <a:rPr lang="en-US" sz="2000" dirty="0"/>
              <a:t>      timestamps</a:t>
            </a:r>
          </a:p>
        </p:txBody>
      </p:sp>
      <p:sp>
        <p:nvSpPr>
          <p:cNvPr id="3" name="Slide Number Placeholder 2">
            <a:extLst>
              <a:ext uri="{FF2B5EF4-FFF2-40B4-BE49-F238E27FC236}">
                <a16:creationId xmlns:a16="http://schemas.microsoft.com/office/drawing/2014/main" id="{FC10F15A-8889-43E0-919A-61BA554B0E13}"/>
              </a:ext>
            </a:extLst>
          </p:cNvPr>
          <p:cNvSpPr>
            <a:spLocks noGrp="1"/>
          </p:cNvSpPr>
          <p:nvPr>
            <p:ph type="sldNum" sz="quarter" idx="12"/>
          </p:nvPr>
        </p:nvSpPr>
        <p:spPr/>
        <p:txBody>
          <a:bodyPr/>
          <a:lstStyle/>
          <a:p>
            <a:pPr>
              <a:defRPr/>
            </a:pPr>
            <a:fld id="{4C8EE512-C4AF-B046-9730-14A63E43FBAA}" type="slidenum">
              <a:rPr lang="en-US" smtClean="0"/>
              <a:pPr>
                <a:defRPr/>
              </a:pPr>
              <a:t>8</a:t>
            </a:fld>
            <a:endParaRPr lang="en-US"/>
          </a:p>
        </p:txBody>
      </p:sp>
    </p:spTree>
    <p:extLst>
      <p:ext uri="{BB962C8B-B14F-4D97-AF65-F5344CB8AC3E}">
        <p14:creationId xmlns:p14="http://schemas.microsoft.com/office/powerpoint/2010/main" val="207528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61A4042-4CF7-4204-BE7B-94EA64733DFD}"/>
              </a:ext>
            </a:extLst>
          </p:cNvPr>
          <p:cNvSpPr>
            <a:spLocks noGrp="1"/>
          </p:cNvSpPr>
          <p:nvPr>
            <p:ph type="title"/>
          </p:nvPr>
        </p:nvSpPr>
        <p:spPr>
          <a:xfrm>
            <a:off x="152400" y="1244317"/>
            <a:ext cx="7772400" cy="457200"/>
          </a:xfrm>
        </p:spPr>
        <p:txBody>
          <a:bodyPr/>
          <a:lstStyle/>
          <a:p>
            <a:pPr algn="l"/>
            <a:r>
              <a:rPr lang="en-US" sz="3600" dirty="0"/>
              <a:t>Data Set: </a:t>
            </a:r>
          </a:p>
        </p:txBody>
      </p:sp>
      <p:sp>
        <p:nvSpPr>
          <p:cNvPr id="6" name="Rectangle 5">
            <a:extLst>
              <a:ext uri="{FF2B5EF4-FFF2-40B4-BE49-F238E27FC236}">
                <a16:creationId xmlns:a16="http://schemas.microsoft.com/office/drawing/2014/main" id="{83E11A02-4A29-4CF6-B8F4-EAE358D163E8}"/>
              </a:ext>
            </a:extLst>
          </p:cNvPr>
          <p:cNvSpPr/>
          <p:nvPr/>
        </p:nvSpPr>
        <p:spPr>
          <a:xfrm>
            <a:off x="762000" y="1853148"/>
            <a:ext cx="7162800" cy="2862322"/>
          </a:xfrm>
          <a:prstGeom prst="rect">
            <a:avLst/>
          </a:prstGeom>
        </p:spPr>
        <p:txBody>
          <a:bodyPr wrap="square">
            <a:spAutoFit/>
          </a:bodyPr>
          <a:lstStyle/>
          <a:p>
            <a:pPr marL="342900" lvl="0" indent="-342900">
              <a:buFont typeface="Arial" panose="020B0604020202020204" pitchFamily="34" charset="0"/>
              <a:buChar char="•"/>
            </a:pPr>
            <a:r>
              <a:rPr lang="en-US" sz="2000" dirty="0"/>
              <a:t>Working on AIS Vessels traffic data collected by coastguard service</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Dataset contains the multiple broadcast and vessel information</a:t>
            </a:r>
          </a:p>
          <a:p>
            <a:pPr marL="342900" lvl="0" indent="-342900">
              <a:buFont typeface="Arial" panose="020B0604020202020204" pitchFamily="34" charset="0"/>
              <a:buChar char="•"/>
            </a:pPr>
            <a:endParaRPr lang="en-US" sz="2000" dirty="0"/>
          </a:p>
          <a:p>
            <a:pPr marL="342900" lvl="0" indent="-342900">
              <a:buFont typeface="Arial" panose="020B0604020202020204" pitchFamily="34" charset="0"/>
              <a:buChar char="•"/>
            </a:pPr>
            <a:r>
              <a:rPr lang="en-US" sz="2000" dirty="0"/>
              <a:t>Data is divided into the hierarchy of zones, years and months</a:t>
            </a:r>
          </a:p>
          <a:p>
            <a:pPr lvl="0"/>
            <a:endParaRPr lang="en-US" sz="2000" dirty="0"/>
          </a:p>
        </p:txBody>
      </p:sp>
      <p:sp>
        <p:nvSpPr>
          <p:cNvPr id="3" name="Slide Number Placeholder 2">
            <a:extLst>
              <a:ext uri="{FF2B5EF4-FFF2-40B4-BE49-F238E27FC236}">
                <a16:creationId xmlns:a16="http://schemas.microsoft.com/office/drawing/2014/main" id="{177F9ED4-167F-42DF-8B56-9586A71C476B}"/>
              </a:ext>
            </a:extLst>
          </p:cNvPr>
          <p:cNvSpPr>
            <a:spLocks noGrp="1"/>
          </p:cNvSpPr>
          <p:nvPr>
            <p:ph type="sldNum" sz="quarter" idx="12"/>
          </p:nvPr>
        </p:nvSpPr>
        <p:spPr/>
        <p:txBody>
          <a:bodyPr/>
          <a:lstStyle/>
          <a:p>
            <a:pPr>
              <a:defRPr/>
            </a:pPr>
            <a:fld id="{4C8EE512-C4AF-B046-9730-14A63E43FBAA}" type="slidenum">
              <a:rPr lang="en-US" smtClean="0"/>
              <a:pPr>
                <a:defRPr/>
              </a:pPr>
              <a:t>9</a:t>
            </a:fld>
            <a:endParaRPr lang="en-US"/>
          </a:p>
        </p:txBody>
      </p:sp>
    </p:spTree>
    <p:extLst>
      <p:ext uri="{BB962C8B-B14F-4D97-AF65-F5344CB8AC3E}">
        <p14:creationId xmlns:p14="http://schemas.microsoft.com/office/powerpoint/2010/main" val="2739380092"/>
      </p:ext>
    </p:extLst>
  </p:cSld>
  <p:clrMapOvr>
    <a:masterClrMapping/>
  </p:clrMapOvr>
</p:sld>
</file>

<file path=ppt/theme/theme1.xml><?xml version="1.0" encoding="utf-8"?>
<a:theme xmlns:a="http://schemas.openxmlformats.org/drawingml/2006/main" name="PowerPoint2">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15861</TotalTime>
  <Words>1774</Words>
  <Application>Microsoft Office PowerPoint</Application>
  <PresentationFormat>On-screen Show (4:3)</PresentationFormat>
  <Paragraphs>375</Paragraphs>
  <Slides>79</Slides>
  <Notes>0</Notes>
  <HiddenSlides>4</HiddenSlides>
  <MMClips>0</MMClips>
  <ScaleCrop>false</ScaleCrop>
  <HeadingPairs>
    <vt:vector size="10" baseType="variant">
      <vt:variant>
        <vt:lpstr>Fonts Used</vt:lpstr>
      </vt:variant>
      <vt:variant>
        <vt:i4>4</vt:i4>
      </vt:variant>
      <vt:variant>
        <vt:lpstr>Theme</vt:lpstr>
      </vt:variant>
      <vt:variant>
        <vt:i4>1</vt:i4>
      </vt:variant>
      <vt:variant>
        <vt:lpstr>Links</vt:lpstr>
      </vt:variant>
      <vt:variant>
        <vt:i4>2</vt:i4>
      </vt:variant>
      <vt:variant>
        <vt:lpstr>Embedded OLE Servers</vt:lpstr>
      </vt:variant>
      <vt:variant>
        <vt:i4>1</vt:i4>
      </vt:variant>
      <vt:variant>
        <vt:lpstr>Slide Titles</vt:lpstr>
      </vt:variant>
      <vt:variant>
        <vt:i4>79</vt:i4>
      </vt:variant>
    </vt:vector>
  </HeadingPairs>
  <TitlesOfParts>
    <vt:vector size="87" baseType="lpstr">
      <vt:lpstr>ＭＳ Ｐゴシック</vt:lpstr>
      <vt:lpstr>Arial</vt:lpstr>
      <vt:lpstr>Calibri</vt:lpstr>
      <vt:lpstr>Cambria Math</vt:lpstr>
      <vt:lpstr>PowerPoint2</vt:lpstr>
      <vt:lpstr>C:\Users\Mine-Laptop\Desktop\Trajectory.html</vt:lpstr>
      <vt:lpstr>C:\Users\Mine-Laptop\Desktop\Trajectory.html</vt:lpstr>
      <vt:lpstr>Acrobat Document</vt:lpstr>
      <vt:lpstr>PowerPoint Presentation</vt:lpstr>
      <vt:lpstr>PowerPoint Presentation</vt:lpstr>
      <vt:lpstr>PowerPoint Presentation</vt:lpstr>
      <vt:lpstr>PowerPoint Presentation</vt:lpstr>
      <vt:lpstr>PowerPoint Presentation</vt:lpstr>
      <vt:lpstr>PowerPoint Presentation</vt:lpstr>
      <vt:lpstr>Introduction</vt:lpstr>
      <vt:lpstr>Trajectory:</vt:lpstr>
      <vt:lpstr>Data Set: </vt:lpstr>
      <vt:lpstr>Data Set: </vt:lpstr>
      <vt:lpstr>Reporting Time of Data</vt:lpstr>
      <vt:lpstr>PowerPoint Presentation</vt:lpstr>
      <vt:lpstr>Distance Calculation</vt:lpstr>
      <vt:lpstr>Algorithms:</vt:lpstr>
      <vt:lpstr>Speed Calculation:</vt:lpstr>
      <vt:lpstr>Smoothing Speed</vt:lpstr>
      <vt:lpstr>Smoothing Speed</vt:lpstr>
      <vt:lpstr>Data Partitioning Techniques:</vt:lpstr>
      <vt:lpstr>Stay Points</vt:lpstr>
      <vt:lpstr>PowerPoint Presentation</vt:lpstr>
      <vt:lpstr>Threshold approach</vt:lpstr>
      <vt:lpstr>Threshold Approach:</vt:lpstr>
      <vt:lpstr>Counting approach</vt:lpstr>
      <vt:lpstr>Why counting approach?</vt:lpstr>
      <vt:lpstr>Total Unique Trajectories breakdown with Threshold and Counting approach</vt:lpstr>
      <vt:lpstr>Threshold distribution</vt:lpstr>
      <vt:lpstr>Counting approach distribution</vt:lpstr>
      <vt:lpstr>Data Cleaning</vt:lpstr>
      <vt:lpstr>Missing Data</vt:lpstr>
      <vt:lpstr>Missing Data</vt:lpstr>
      <vt:lpstr>Missing Data</vt:lpstr>
      <vt:lpstr>Removing Noise with Distance and Speed - Validations </vt:lpstr>
      <vt:lpstr>Removing Noise with Distance and Speed - Validations </vt:lpstr>
      <vt:lpstr>Noise Patterns</vt:lpstr>
      <vt:lpstr>Example of Noise Patterns</vt:lpstr>
      <vt:lpstr>Bounding Box</vt:lpstr>
      <vt:lpstr>Bounding Box (Example)</vt:lpstr>
      <vt:lpstr>Bounding Box</vt:lpstr>
      <vt:lpstr>Bounding Box</vt:lpstr>
      <vt:lpstr>Bounding Box – Short sub trajectories </vt:lpstr>
      <vt:lpstr>Why we separated these with bounding box?</vt:lpstr>
      <vt:lpstr>Kalman Filter</vt:lpstr>
      <vt:lpstr>Error in the trajectory</vt:lpstr>
      <vt:lpstr>Kalman Filter</vt:lpstr>
      <vt:lpstr>Kalman Filter</vt:lpstr>
      <vt:lpstr>Z-Score</vt:lpstr>
      <vt:lpstr>Z-Score</vt:lpstr>
      <vt:lpstr>Z-Score Example</vt:lpstr>
      <vt:lpstr>Centered Z-Score</vt:lpstr>
      <vt:lpstr>Centered Z-Score</vt:lpstr>
      <vt:lpstr>Z-Score on Speed</vt:lpstr>
      <vt:lpstr>Z-Score on Speed</vt:lpstr>
      <vt:lpstr>Z-Score on Speed</vt:lpstr>
      <vt:lpstr>Z-Score on Speed</vt:lpstr>
      <vt:lpstr>Z-Score on Speed</vt:lpstr>
      <vt:lpstr>Perpendicular distance</vt:lpstr>
      <vt:lpstr>Z-Score on Perpendicular distance</vt:lpstr>
      <vt:lpstr>Z-Score on Perpendicular distance</vt:lpstr>
      <vt:lpstr>Z-Score on Perpendicular distance</vt:lpstr>
      <vt:lpstr>Z-Score on Perpendicular distance</vt:lpstr>
      <vt:lpstr>Angle with Z-Score on Speed</vt:lpstr>
      <vt:lpstr>Angle with Z-Score on Speed</vt:lpstr>
      <vt:lpstr>Angle with Z-Score on Speed</vt:lpstr>
      <vt:lpstr>Angle with Z-Score on Speed</vt:lpstr>
      <vt:lpstr>Angle with Z-Score on Speed</vt:lpstr>
      <vt:lpstr>Detected points – Examples</vt:lpstr>
      <vt:lpstr>Detected points – Examples</vt:lpstr>
      <vt:lpstr>Detected points – Examples</vt:lpstr>
      <vt:lpstr>Experimental results</vt:lpstr>
      <vt:lpstr>Experimental results</vt:lpstr>
      <vt:lpstr>PowerPoint Presentation</vt:lpstr>
      <vt:lpstr>Short sub-trajectories</vt:lpstr>
      <vt:lpstr>Trajectories contain noise and cleaned</vt:lpstr>
      <vt:lpstr>Amount of noise in the data</vt:lpstr>
      <vt:lpstr>Demo</vt:lpstr>
      <vt:lpstr>Conclusion:</vt:lpstr>
      <vt:lpstr>Questions???</vt:lpstr>
      <vt:lpstr>Thank You</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deepak kumar</dc:creator>
  <cp:lastModifiedBy>Ravi Shankar</cp:lastModifiedBy>
  <cp:revision>581</cp:revision>
  <dcterms:created xsi:type="dcterms:W3CDTF">2017-11-15T14:57:40Z</dcterms:created>
  <dcterms:modified xsi:type="dcterms:W3CDTF">2019-05-02T14:39:34Z</dcterms:modified>
</cp:coreProperties>
</file>